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mp3" ContentType="audio/mpeg"/>
  <Default Extension="fntdata" ContentType="application/x-fontdata"/>
  <Default Extension="gif" ContentType="image/gif"/>
  <Default Extension="png" ContentType="image/png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embedTrueTypeFonts="1" removePersonalInfoOnSave="1" saveSubsetFonts="1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type="screen16x9" cy="5143500" cx="9144000"/>
  <p:notesSz cx="6858000" cy="9144000"/>
  <p:embeddedFontLst>
    <p:embeddedFont>
      <p:font typeface="楷体" pitchFamily="49" charset="-122"/>
      <p:regular r:id="rId42"/>
    </p:embeddedFont>
    <p:embeddedFont>
      <p:font typeface="Calibri" pitchFamily="34" charset="0"/>
      <p:regular r:id="rId43"/>
      <p:bold r:id="rId44"/>
      <p:italic r:id="rId45"/>
      <p:boldItalic r:id="rId46"/>
    </p:embeddedFont>
    <p:embeddedFont>
      <p:font typeface="微软雅黑" pitchFamily="34" charset="-122"/>
      <p:regular r:id="rId47"/>
      <p:bold r:id="rId48"/>
    </p:embeddedFont>
    <p:embeddedFont>
      <p:font typeface="黑体" pitchFamily="49" charset="-122"/>
      <p:regular r:id="rId49"/>
    </p:embeddedFont>
    <p:embeddedFont>
      <p:font typeface="汉语拼音" pitchFamily="34" charset="0"/>
      <p:regular r:id="rId50"/>
    </p:embeddedFont>
  </p:embeddedFontLst>
  <p:defaultTextStyle>
    <a:defPPr>
      <a:defRPr lang="zh-CN"/>
    </a:defPPr>
    <a:lvl1pPr algn="l" defTabSz="685800" eaLnBrk="1" hangingPunct="1" latinLnBrk="0" marL="0" rtl="0">
      <a:defRPr sz="1400" kern="1200">
        <a:solidFill>
          <a:schemeClr val="tx1"/>
        </a:solidFill>
        <a:latin typeface="+mn-lt"/>
        <a:ea typeface="+mn-ea"/>
        <a:cs typeface="+mn-cs"/>
      </a:defRPr>
    </a:lvl1pPr>
    <a:lvl2pPr algn="l" defTabSz="685800" eaLnBrk="1" hangingPunct="1" latinLnBrk="0" marL="342900" rtl="0">
      <a:defRPr sz="1400" kern="1200">
        <a:solidFill>
          <a:schemeClr val="tx1"/>
        </a:solidFill>
        <a:latin typeface="+mn-lt"/>
        <a:ea typeface="+mn-ea"/>
        <a:cs typeface="+mn-cs"/>
      </a:defRPr>
    </a:lvl2pPr>
    <a:lvl3pPr algn="l" defTabSz="685800" eaLnBrk="1" hangingPunct="1" latinLnBrk="0" marL="685800" rtl="0">
      <a:defRPr sz="1400" kern="1200">
        <a:solidFill>
          <a:schemeClr val="tx1"/>
        </a:solidFill>
        <a:latin typeface="+mn-lt"/>
        <a:ea typeface="+mn-ea"/>
        <a:cs typeface="+mn-cs"/>
      </a:defRPr>
    </a:lvl3pPr>
    <a:lvl4pPr algn="l" defTabSz="685800" eaLnBrk="1" hangingPunct="1" latinLnBrk="0" marL="1028700" rtl="0">
      <a:defRPr sz="1400" kern="1200">
        <a:solidFill>
          <a:schemeClr val="tx1"/>
        </a:solidFill>
        <a:latin typeface="+mn-lt"/>
        <a:ea typeface="+mn-ea"/>
        <a:cs typeface="+mn-cs"/>
      </a:defRPr>
    </a:lvl4pPr>
    <a:lvl5pPr algn="l" defTabSz="685800" eaLnBrk="1" hangingPunct="1" latinLnBrk="0" marL="1371600" rtl="0">
      <a:defRPr sz="1400" kern="1200">
        <a:solidFill>
          <a:schemeClr val="tx1"/>
        </a:solidFill>
        <a:latin typeface="+mn-lt"/>
        <a:ea typeface="+mn-ea"/>
        <a:cs typeface="+mn-cs"/>
      </a:defRPr>
    </a:lvl5pPr>
    <a:lvl6pPr algn="l" defTabSz="685800" eaLnBrk="1" hangingPunct="1" latinLnBrk="0" marL="1714500" rtl="0">
      <a:defRPr sz="1400" kern="1200">
        <a:solidFill>
          <a:schemeClr val="tx1"/>
        </a:solidFill>
        <a:latin typeface="+mn-lt"/>
        <a:ea typeface="+mn-ea"/>
        <a:cs typeface="+mn-cs"/>
      </a:defRPr>
    </a:lvl6pPr>
    <a:lvl7pPr algn="l" defTabSz="685800" eaLnBrk="1" hangingPunct="1" latinLnBrk="0" marL="2057400" rtl="0">
      <a:defRPr sz="1400" kern="1200">
        <a:solidFill>
          <a:schemeClr val="tx1"/>
        </a:solidFill>
        <a:latin typeface="+mn-lt"/>
        <a:ea typeface="+mn-ea"/>
        <a:cs typeface="+mn-cs"/>
      </a:defRPr>
    </a:lvl7pPr>
    <a:lvl8pPr algn="l" defTabSz="685800" eaLnBrk="1" hangingPunct="1" latinLnBrk="0" marL="2400300" rtl="0">
      <a:defRPr sz="1400" kern="1200">
        <a:solidFill>
          <a:schemeClr val="tx1"/>
        </a:solidFill>
        <a:latin typeface="+mn-lt"/>
        <a:ea typeface="+mn-ea"/>
        <a:cs typeface="+mn-cs"/>
      </a:defRPr>
    </a:lvl8pPr>
    <a:lvl9pPr algn="l" defTabSz="685800" eaLnBrk="1" hangingPunct="1" latinLnBrk="0" marL="2743200" rtl="0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>
    <p:present/>
    <p:sldAll/>
    <p:penClr>
      <a:prstClr val="red"/>
    </p:penClr>
  </p:showPr>
  <p:clrMru>
    <a:srgbClr val="0000FF"/>
    <a:srgbClr val="FFFFCC"/>
    <a:srgbClr val="FFE7FF"/>
    <a:srgbClr val="FFCCFF"/>
    <a:srgbClr val="FF33CC"/>
    <a:srgbClr val="FF00FF"/>
    <a:srgbClr val="FF0000"/>
    <a:srgbClr val="FFFFFF"/>
    <a:srgbClr val="0066CC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>
    <p:restoredLeft sz="16245" autoAdjust="0"/>
    <p:restoredTop sz="93930" autoAdjust="0"/>
  </p:normalViewPr>
  <p:slideViewPr>
    <p:cSldViewPr>
      <p:cViewPr>
        <p:scale>
          <a:sx n="90" d="100"/>
          <a:sy n="90" d="100"/>
        </p:scale>
        <p:origin x="-1296" y="-366"/>
      </p:cViewPr>
      <p:guideLst>
        <p:guide orient="horz" pos="2630"/>
        <p:guide orient="horz" pos="3239"/>
        <p:guide pos="1610"/>
        <p:guide pos="57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41"/>
        <p:guide pos="2261"/>
      </p:guideLst>
    </p:cSldViewPr>
  </p:notes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font" Target="fonts/font1.fntdata"/><Relationship Id="rId43" Type="http://schemas.openxmlformats.org/officeDocument/2006/relationships/font" Target="fonts/font2.fntdata"/><Relationship Id="rId44" Type="http://schemas.openxmlformats.org/officeDocument/2006/relationships/font" Target="fonts/font3.fntdata"/><Relationship Id="rId45" Type="http://schemas.openxmlformats.org/officeDocument/2006/relationships/font" Target="fonts/font4.fntdata"/><Relationship Id="rId46" Type="http://schemas.openxmlformats.org/officeDocument/2006/relationships/font" Target="fonts/font5.fntdata"/><Relationship Id="rId47" Type="http://schemas.openxmlformats.org/officeDocument/2006/relationships/font" Target="fonts/font6.fntdata"/><Relationship Id="rId48" Type="http://schemas.openxmlformats.org/officeDocument/2006/relationships/font" Target="fonts/font7.fntdata"/><Relationship Id="rId49" Type="http://schemas.openxmlformats.org/officeDocument/2006/relationships/font" Target="fonts/font8.fntdata"/><Relationship Id="rId50" Type="http://schemas.openxmlformats.org/officeDocument/2006/relationships/font" Target="fonts/font9.fntdata"/><Relationship Id="rId51" Type="http://schemas.openxmlformats.org/officeDocument/2006/relationships/tableStyles" Target="tableStyles.xml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/Relationships>
</file>

<file path=ppt/handoutMasters/_rels/handout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0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25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826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660C8EF0-063C-4EC8-822D-D4BEE606CB45}" type="datetimeFigureOut">
              <a:rPr altLang="en-US" lang="zh-CN" smtClean="0"/>
              <a:t>2022/10/28</a:t>
            </a:fld>
            <a:endParaRPr altLang="en-US" lang="zh-CN"/>
          </a:p>
        </p:txBody>
      </p:sp>
      <p:sp>
        <p:nvSpPr>
          <p:cNvPr id="1048827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828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607F7337-2D4C-4836-9F96-E27918AAD3E1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</p:handoutMaster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0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9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/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820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/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DFD2E35E-6DB1-4671-AA13-E9173BD066DF}" type="datetimeFigureOut">
              <a:rPr altLang="en-US" lang="zh-CN" smtClean="0"/>
              <a:t>2022/10/28</a:t>
            </a:fld>
            <a:endParaRPr altLang="en-US" lang="zh-CN"/>
          </a:p>
        </p:txBody>
      </p:sp>
      <p:sp>
        <p:nvSpPr>
          <p:cNvPr id="1048821" name="幻灯片图像占位符 3"/>
          <p:cNvSpPr>
            <a:spLocks noChangeAspect="1" noRot="1" noGrp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/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p>
            <a:endParaRPr altLang="en-US" lang="zh-CN"/>
          </a:p>
        </p:txBody>
      </p:sp>
      <p:sp>
        <p:nvSpPr>
          <p:cNvPr id="1048822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/>
        </p:spPr>
        <p:txBody>
          <a:bodyPr bIns="45720" lIns="91440" rIns="91440" rtlCol="0" tIns="45720" vert="horz"/>
          <a:p>
            <a:pPr lvl="0"/>
            <a:r>
              <a:rPr altLang="en-US" lang="zh-CN"/>
              <a:t>单击此处编辑母版文本样式</a:t>
            </a:r>
          </a:p>
          <a:p>
            <a:pPr lvl="1"/>
            <a:r>
              <a:rPr altLang="en-US" lang="zh-CN"/>
              <a:t>第二级</a:t>
            </a:r>
          </a:p>
          <a:p>
            <a:pPr lvl="2"/>
            <a:r>
              <a:rPr altLang="en-US" lang="zh-CN"/>
              <a:t>第三级</a:t>
            </a:r>
          </a:p>
          <a:p>
            <a:pPr lvl="3"/>
            <a:r>
              <a:rPr altLang="en-US" lang="zh-CN"/>
              <a:t>第四级</a:t>
            </a:r>
          </a:p>
          <a:p>
            <a:pPr lvl="4"/>
            <a:r>
              <a:rPr altLang="en-US" lang="zh-CN"/>
              <a:t>第五级</a:t>
            </a:r>
          </a:p>
        </p:txBody>
      </p:sp>
      <p:sp>
        <p:nvSpPr>
          <p:cNvPr id="1048823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/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lang="zh-CN"/>
          </a:p>
        </p:txBody>
      </p:sp>
      <p:sp>
        <p:nvSpPr>
          <p:cNvPr id="1048824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/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9E1CD010-A9A3-4117-BFBF-9C1583B3E142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defTabSz="685800" eaLnBrk="1" hangingPunct="1" latinLnBrk="0" marL="0" rtl="0">
      <a:defRPr sz="900" kern="1200">
        <a:solidFill>
          <a:schemeClr val="tx1"/>
        </a:solidFill>
        <a:latin typeface="+mn-lt"/>
        <a:ea typeface="+mn-ea"/>
        <a:cs typeface="+mn-cs"/>
      </a:defRPr>
    </a:lvl1pPr>
    <a:lvl2pPr algn="l" defTabSz="685800" eaLnBrk="1" hangingPunct="1" latinLnBrk="0" marL="342900" rtl="0">
      <a:defRPr sz="900" kern="1200">
        <a:solidFill>
          <a:schemeClr val="tx1"/>
        </a:solidFill>
        <a:latin typeface="+mn-lt"/>
        <a:ea typeface="+mn-ea"/>
        <a:cs typeface="+mn-cs"/>
      </a:defRPr>
    </a:lvl2pPr>
    <a:lvl3pPr algn="l" defTabSz="685800" eaLnBrk="1" hangingPunct="1" latinLnBrk="0" marL="685800" rtl="0">
      <a:defRPr sz="900" kern="1200">
        <a:solidFill>
          <a:schemeClr val="tx1"/>
        </a:solidFill>
        <a:latin typeface="+mn-lt"/>
        <a:ea typeface="+mn-ea"/>
        <a:cs typeface="+mn-cs"/>
      </a:defRPr>
    </a:lvl3pPr>
    <a:lvl4pPr algn="l" defTabSz="685800" eaLnBrk="1" hangingPunct="1" latinLnBrk="0" marL="1028700" rtl="0">
      <a:defRPr sz="900" kern="1200">
        <a:solidFill>
          <a:schemeClr val="tx1"/>
        </a:solidFill>
        <a:latin typeface="+mn-lt"/>
        <a:ea typeface="+mn-ea"/>
        <a:cs typeface="+mn-cs"/>
      </a:defRPr>
    </a:lvl4pPr>
    <a:lvl5pPr algn="l" defTabSz="685800" eaLnBrk="1" hangingPunct="1" latinLnBrk="0" marL="1371600" rtl="0">
      <a:defRPr sz="900" kern="1200">
        <a:solidFill>
          <a:schemeClr val="tx1"/>
        </a:solidFill>
        <a:latin typeface="+mn-lt"/>
        <a:ea typeface="+mn-ea"/>
        <a:cs typeface="+mn-cs"/>
      </a:defRPr>
    </a:lvl5pPr>
    <a:lvl6pPr algn="l" defTabSz="685800" eaLnBrk="1" hangingPunct="1" latinLnBrk="0" marL="1714500" rtl="0">
      <a:defRPr sz="900" kern="1200">
        <a:solidFill>
          <a:schemeClr val="tx1"/>
        </a:solidFill>
        <a:latin typeface="+mn-lt"/>
        <a:ea typeface="+mn-ea"/>
        <a:cs typeface="+mn-cs"/>
      </a:defRPr>
    </a:lvl6pPr>
    <a:lvl7pPr algn="l" defTabSz="685800" eaLnBrk="1" hangingPunct="1" latinLnBrk="0" marL="2057400" rtl="0">
      <a:defRPr sz="900" kern="1200">
        <a:solidFill>
          <a:schemeClr val="tx1"/>
        </a:solidFill>
        <a:latin typeface="+mn-lt"/>
        <a:ea typeface="+mn-ea"/>
        <a:cs typeface="+mn-cs"/>
      </a:defRPr>
    </a:lvl7pPr>
    <a:lvl8pPr algn="l" defTabSz="685800" eaLnBrk="1" hangingPunct="1" latinLnBrk="0" marL="2400300" rtl="0">
      <a:defRPr sz="900" kern="1200">
        <a:solidFill>
          <a:schemeClr val="tx1"/>
        </a:solidFill>
        <a:latin typeface="+mn-lt"/>
        <a:ea typeface="+mn-ea"/>
        <a:cs typeface="+mn-cs"/>
      </a:defRPr>
    </a:lvl8pPr>
    <a:lvl9pPr algn="l" defTabSz="685800" eaLnBrk="1" hangingPunct="1" latinLnBrk="0" marL="2743200" rtl="0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</Relationships>
</file>

<file path=ppt/notesSlides/_rels/notesSlide2.xml.rels><?xml version="1.0" encoding="UTF-8" standalone="yes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</Relationships>
</file>

<file path=ppt/notesSlides/_rels/notesSlide3.xml.rels><?xml version="1.0" encoding="UTF-8" standalone="yes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</file>

<file path=ppt/notesSlides/_rels/notesSlide4.xml.rels><?xml version="1.0" encoding="UTF-8" standalone="yes"?>
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</Relationships>
</file>

<file path=ppt/notesSlides/_rels/notesSlide5.xml.rels><?xml version="1.0" encoding="UTF-8" standalone="yes"?>
<Relationships xmlns="http://schemas.openxmlformats.org/package/2006/relationships"><Relationship Id="rId1" Type="http://schemas.openxmlformats.org/officeDocument/2006/relationships/slide" Target="../slides/slide33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0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4858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46C5514D-1C19-4227-9FDB-AE9C2557C608}" type="slidenum">
              <a:rPr altLang="en-US" lang="zh-CN" smtClean="0"/>
              <a:t>2</a:t>
            </a:fld>
            <a:endParaRPr altLang="en-US"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4862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2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9E1CD010-A9A3-4117-BFBF-9C1583B3E142}" type="slidenum">
              <a:rPr altLang="en-US" lang="zh-CN" smtClean="0"/>
              <a:t>6</a:t>
            </a:fld>
            <a:endParaRPr altLang="en-US" 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7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4868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68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9E1CD010-A9A3-4117-BFBF-9C1583B3E142}" type="slidenum">
              <a:rPr altLang="en-US" lang="zh-CN" smtClean="0"/>
              <a:t>11</a:t>
            </a:fld>
            <a:endParaRPr altLang="en-US" 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3" name="幻灯片图像占位符 1"/>
          <p:cNvSpPr>
            <a:spLocks noChangeAspect="1" noRot="1" noGrp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4877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dirty="0" lang="zh-CN"/>
          </a:p>
        </p:txBody>
      </p:sp>
      <p:sp>
        <p:nvSpPr>
          <p:cNvPr id="104877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9E1CD010-A9A3-4117-BFBF-9C1583B3E142}" type="slidenum">
              <a:rPr altLang="en-US" lang="zh-CN" smtClean="0">
                <a:solidFill>
                  <a:prstClr val="black"/>
                </a:solidFill>
              </a:rPr>
              <a:t>29</a:t>
            </a:fld>
            <a:endParaRPr altLang="en-US" 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5" name="幻灯片图像占位符 1"/>
          <p:cNvSpPr>
            <a:spLocks noChangeAspect="1" noRot="1" noGrp="1"/>
          </p:cNvSpPr>
          <p:nvPr>
            <p:ph type="sldImg"/>
          </p:nvPr>
        </p:nvSpPr>
        <p:spPr/>
      </p:sp>
      <p:sp>
        <p:nvSpPr>
          <p:cNvPr id="104879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79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fld id="{9E1CD010-A9A3-4117-BFBF-9C1583B3E142}" type="slidenum">
              <a:rPr altLang="en-US" lang="zh-CN" smtClean="0"/>
              <a:t>34</a:t>
            </a:fld>
            <a:endParaRPr altLang="en-US"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页"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内页"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advTm="0" p14:dur="10"/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>
            <a:lumMod val="20000"/>
            <a:lumOff val="80000"/>
            <a:alpha val="14000"/>
          </a:schemeClr>
        </a:solidFill>
        <a:effectLst/>
      </p:bgPr>
    </p:bg>
    <p:spTree>
      <p:nvGrpSpPr>
        <p:cNvPr id="1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3"/>
          <p:cNvPicPr>
            <a:picLocks noChangeAspect="1"/>
          </p:cNvPicPr>
          <p:nvPr userDrawn="1"/>
        </p:nvPicPr>
        <p:blipFill>
          <a:blip xmlns:r="http://schemas.openxmlformats.org/officeDocument/2006/relationships" r:embed="rId5" cstate="print"/>
          <a:stretch>
            <a:fillRect/>
          </a:stretch>
        </p:blipFill>
        <p:spPr>
          <a:xfrm>
            <a:off x="8028384" y="123478"/>
            <a:ext cx="915984" cy="360040"/>
          </a:xfrm>
          <a:prstGeom prst="rect"/>
        </p:spPr>
      </p:pic>
      <p:pic>
        <p:nvPicPr>
          <p:cNvPr id="2097153" name="图片 6" descr="QQ截图20190802110826"/>
          <p:cNvPicPr>
            <a:picLocks noChangeAspect="1"/>
          </p:cNvPicPr>
          <p:nvPr userDrawn="1"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-68833" y="4599523"/>
            <a:ext cx="9236645" cy="589915"/>
          </a:xfrm>
          <a:prstGeom prst="rect"/>
          <a:noFill/>
          <a:ln>
            <a:noFill/>
          </a:ln>
        </p:spPr>
      </p:pic>
    </p:spTree>
  </p:cSld>
  <p:clrMap accent1="accent1" accent2="accent2" accent3="accent3" accent4="accent4" accent5="accent5" accent6="accent6" bg1="lt1" bg2="lt2" tx1="dk1" tx2="dk2" hlink="hlink" folHlink="folHlink"/>
  <p:sldLayoutIdLst>
    <p:sldLayoutId id="2147483650" r:id="rId1"/>
    <p:sldLayoutId id="2147483651" r:id="rId2"/>
    <p:sldLayoutId id="2147483652" r:id="rId3"/>
    <p:sldLayoutId id="2147483653" r:id="rId4"/>
  </p:sldLayoutIdLst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xStyles>
    <p:titleStyle>
      <a:lvl1pPr algn="ctr" defTabSz="685800" eaLnBrk="1" hangingPunct="1" latinLnBrk="0" rtl="0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685800" eaLnBrk="1" hangingPunct="1" indent="-257175" latinLnBrk="0" marL="257175" rtl="0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685800" eaLnBrk="1" hangingPunct="1" indent="-214630" latinLnBrk="0" marL="557530" rtl="0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685800" eaLnBrk="1" hangingPunct="1" indent="-171450" latinLnBrk="0" marL="857250" rtl="0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685800" eaLnBrk="1" hangingPunct="1" indent="-171450" latinLnBrk="0" marL="1200150" rtl="0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685800" eaLnBrk="1" hangingPunct="1" indent="-171450" latinLnBrk="0" marL="1543050" rtl="0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685800" eaLnBrk="1" hangingPunct="1" indent="-171450" latinLnBrk="0" marL="1885950" rtl="0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685800" eaLnBrk="1" hangingPunct="1" indent="-171450" latinLnBrk="0" marL="2228850" rtl="0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685800" eaLnBrk="1" hangingPunct="1" indent="-171450" latinLnBrk="0" marL="2571750" rtl="0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685800" eaLnBrk="1" hangingPunct="1" indent="-171450" latinLnBrk="0" marL="2914650" rtl="0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algn="l" defTabSz="685800" eaLnBrk="1" hangingPunct="1" latinLnBrk="0" marL="0" rtl="0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685800" eaLnBrk="1" hangingPunct="1" latinLnBrk="0" marL="342900" rtl="0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685800" eaLnBrk="1" hangingPunct="1" latinLnBrk="0" marL="685800" rtl="0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685800" eaLnBrk="1" hangingPunct="1" latinLnBrk="0" marL="1028700" rtl="0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685800" eaLnBrk="1" hangingPunct="1" latinLnBrk="0" marL="1371600" rtl="0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685800" eaLnBrk="1" hangingPunct="1" latinLnBrk="0" marL="1714500" rtl="0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685800" eaLnBrk="1" hangingPunct="1" latinLnBrk="0" marL="2057400" rtl="0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685800" eaLnBrk="1" hangingPunct="1" latinLnBrk="0" marL="2400300" rtl="0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685800" eaLnBrk="1" hangingPunct="1" latinLnBrk="0" marL="2743200" rtl="0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image" Target="../media/image4.pn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5" Type="http://schemas.openxmlformats.org/officeDocument/2006/relationships/notesSlide" Target="../notesSlides/notesSlide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jpeg"/><Relationship Id="rId3" Type="http://schemas.openxmlformats.org/officeDocument/2006/relationships/slideLayout" Target="../slideLayouts/slideLayout2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emf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2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image" Target="../media/image23.jpeg"/><Relationship Id="rId3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4.xml"/></Relationships>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2.xml"/></Relationships>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image" Target="../media/image34.emf"/><Relationship Id="rId2" Type="http://schemas.openxmlformats.org/officeDocument/2006/relationships/image" Target="../media/image35.png"/><Relationship Id="rId3" Type="http://schemas.openxmlformats.org/officeDocument/2006/relationships/slideLayout" Target="../slideLayouts/slideLayout2.xml"/></Relationships>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image" Target="../media/image36.emf"/><Relationship Id="rId2" Type="http://schemas.openxmlformats.org/officeDocument/2006/relationships/image" Target="../media/image37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5.xml"/></Relationships>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image" Target="../media/image38.emf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audio" Target="../media/media2.mp3"/><Relationship Id="rId5" Type="http://schemas.microsoft.com/office/2007/relationships/media" Target="../media/media2.mp3"/><Relationship Id="rId6" Type="http://schemas.openxmlformats.org/officeDocument/2006/relationships/image" Target="../media/image16.png"/><Relationship Id="rId7" Type="http://schemas.openxmlformats.org/officeDocument/2006/relationships/slideLayout" Target="../slideLayouts/slideLayout2.xml"/></Relationships>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image" Target="../media/image41.emf"/><Relationship Id="rId2" Type="http://schemas.openxmlformats.org/officeDocument/2006/relationships/image" Target="../media/image42.png"/><Relationship Id="rId3" Type="http://schemas.openxmlformats.org/officeDocument/2006/relationships/slideLayout" Target="../slideLayouts/slideLayout2.xml"/></Relationships>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6.emf"/><Relationship Id="rId2" Type="http://schemas.openxmlformats.org/officeDocument/2006/relationships/image" Target="../media/image7.png"/><Relationship Id="rId3" Type="http://schemas.openxmlformats.org/officeDocument/2006/relationships/hyperlink" Target="&#36164;&#26009;&#38142;&#25509;/&#35270;&#39057;/&#19971;&#24425;&#20116;&#19979;&#35838;&#25991;&#26391;&#35835;12&#28165;&#36139;.mp4" TargetMode="External"/><Relationship Id="rId4" Type="http://schemas.openxmlformats.org/officeDocument/2006/relationships/image" Target="../media/image8.gif"/><Relationship Id="rId5" Type="http://schemas.openxmlformats.org/officeDocument/2006/relationships/image" Target="../media/image9.jpeg"/><Relationship Id="rId6" Type="http://schemas.openxmlformats.org/officeDocument/2006/relationships/image" Target="../media/image10.jpeg"/><Relationship Id="rId7" Type="http://schemas.openxmlformats.org/officeDocument/2006/relationships/slideLayout" Target="../slideLayouts/slideLayout2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emf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3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3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4.emf"/><Relationship Id="rId2" Type="http://schemas.openxmlformats.org/officeDocument/2006/relationships/image" Target="../media/image15.png"/><Relationship Id="rId3" Type="http://schemas.openxmlformats.org/officeDocument/2006/relationships/audio" Target="../media/media1.mp3"/><Relationship Id="rId4" Type="http://schemas.microsoft.com/office/2007/relationships/media" Target="../media/media1.mp3"/><Relationship Id="rId5" Type="http://schemas.openxmlformats.org/officeDocument/2006/relationships/image" Target="../media/image16.png"/><Relationship Id="rId6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 dpi="0">
          <a:blip xmlns:r="http://schemas.openxmlformats.org/officeDocument/2006/relationships" r:embed="rId1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文本框 1"/>
          <p:cNvSpPr txBox="1"/>
          <p:nvPr/>
        </p:nvSpPr>
        <p:spPr>
          <a:xfrm>
            <a:off x="167863" y="178321"/>
            <a:ext cx="2265680" cy="408940"/>
          </a:xfrm>
          <a:prstGeom prst="rect"/>
          <a:solidFill>
            <a:schemeClr val="bg1">
              <a:alpha val="68000"/>
            </a:schemeClr>
          </a:solidFill>
        </p:spPr>
        <p:txBody>
          <a:bodyPr rtlCol="0" wrap="none">
            <a:spAutoFit/>
          </a:bodyPr>
          <a:p>
            <a:r>
              <a:rPr altLang="en-US" b="1" dirty="0" sz="2200" kumimoji="1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r>
              <a:rPr altLang="en-US" b="1" sz="2200" kumimoji="1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文 五</a:t>
            </a:r>
            <a:r>
              <a:rPr altLang="en-US" b="1" dirty="0" sz="2200" kumimoji="1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altLang="en-US" b="1" sz="2200" kumimoji="1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级 下</a:t>
            </a:r>
            <a:r>
              <a:rPr altLang="en-US" b="1" dirty="0" sz="2200" kumimoji="1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册</a:t>
            </a:r>
            <a:endParaRPr altLang="en-US" b="1" dirty="0" sz="2200" kumimoji="1" 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577" name="TextBox 48"/>
          <p:cNvSpPr txBox="1"/>
          <p:nvPr/>
        </p:nvSpPr>
        <p:spPr>
          <a:xfrm>
            <a:off x="4572000" y="1491630"/>
            <a:ext cx="4392488" cy="1046480"/>
          </a:xfrm>
          <a:prstGeom prst="rect"/>
          <a:solidFill>
            <a:schemeClr val="bg1">
              <a:alpha val="84000"/>
            </a:schemeClr>
          </a:solidFill>
          <a:ln w="19050">
            <a:noFill/>
          </a:ln>
          <a:effectLst>
            <a:softEdge rad="31750"/>
          </a:effectLst>
        </p:spPr>
        <p:txBody>
          <a:bodyPr bIns="34290" lIns="68580" rIns="68580" rtlCol="0" tIns="34290" wrap="square">
            <a:spAutoFit/>
          </a:bodyPr>
          <a:p>
            <a:pPr algn="ctr"/>
            <a:r>
              <a:rPr altLang="en-US" b="1" sz="6600" lang="zh-CN" smtClean="0">
                <a:ln w="0"/>
                <a:effectLst>
                  <a:outerShdw algn="tl" blurRad="38100" dir="2700000" dist="19050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清 贫</a:t>
            </a:r>
            <a:endParaRPr altLang="en-US" b="1" dirty="0" sz="6600" lang="zh-CN">
              <a:ln w="0"/>
              <a:effectLst>
                <a:outerShdw algn="tl" blurRad="38100" dir="2700000" dist="19050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97154" name="图片 10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4756125" y="1412347"/>
            <a:ext cx="1252897" cy="1243477"/>
          </a:xfrm>
          <a:prstGeom prst="rect"/>
        </p:spPr>
      </p:pic>
      <p:sp>
        <p:nvSpPr>
          <p:cNvPr id="1048578" name="文本框 6"/>
          <p:cNvSpPr txBox="1"/>
          <p:nvPr/>
        </p:nvSpPr>
        <p:spPr>
          <a:xfrm>
            <a:off x="4860032" y="1408989"/>
            <a:ext cx="1046480" cy="1069340"/>
          </a:xfrm>
          <a:prstGeom prst="rect"/>
          <a:noFill/>
        </p:spPr>
        <p:txBody>
          <a:bodyPr rtlCol="0" wrap="none">
            <a:spAutoFit/>
          </a:bodyPr>
          <a:lstStyle>
            <a:defPPr>
              <a:defRPr lang="zh-CN"/>
            </a:defPPr>
            <a:lvl1pPr algn="l" defTabSz="685800" fontAlgn="base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algn="l" defTabSz="685800" fontAlgn="base" indent="114300" marL="342900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algn="l" defTabSz="685800" fontAlgn="base" indent="228600" marL="685800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algn="l" defTabSz="685800" fontAlgn="base" indent="342900" marL="1028700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algn="l" defTabSz="685800" fontAlgn="base" indent="457200" marL="1371600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algn="l" defTabSz="914400" eaLnBrk="1" hangingPunct="1" latinLnBrk="0" marL="2286000" rtl="0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algn="l" defTabSz="914400" eaLnBrk="1" hangingPunct="1" latinLnBrk="0" marL="2743200" rtl="0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algn="l" defTabSz="914400" eaLnBrk="1" hangingPunct="1" latinLnBrk="0" marL="3200400" rtl="0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algn="l" defTabSz="914400" eaLnBrk="1" hangingPunct="1" latinLnBrk="0" marL="3657600" rtl="0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altLang="zh-CN" b="1" sz="6600" kumimoji="1" lang="en-US" spc="-300" smtClean="0">
                <a:solidFill>
                  <a:srgbClr val="92D050"/>
                </a:solidFill>
                <a:latin typeface="宋体" panose="02010600030101010101" pitchFamily="2" charset="-122"/>
              </a:rPr>
              <a:t>12</a:t>
            </a:r>
            <a:endParaRPr altLang="en-US" b="1" dirty="0" sz="7200" kumimoji="1" lang="zh-CN" spc="-300">
              <a:solidFill>
                <a:srgbClr val="92D050"/>
              </a:solidFill>
              <a:latin typeface="宋体" panose="02010600030101010101" pitchFamily="2" charset="-122"/>
            </a:endParaRPr>
          </a:p>
        </p:txBody>
      </p:sp>
      <p:sp>
        <p:nvSpPr>
          <p:cNvPr id="1048579" name="标题 1"/>
          <p:cNvSpPr txBox="1"/>
          <p:nvPr/>
        </p:nvSpPr>
        <p:spPr>
          <a:xfrm>
            <a:off x="5592243" y="1279153"/>
            <a:ext cx="909613" cy="1076573"/>
          </a:xfrm>
          <a:prstGeom prst="rect"/>
          <a:noFill/>
          <a:ln w="12700">
            <a:noFill/>
          </a:ln>
        </p:spPr>
        <p:txBody>
          <a:bodyPr anchor="t"/>
          <a:lstStyle>
            <a:defPPr>
              <a:defRPr lang="zh-CN"/>
            </a:defPPr>
            <a:lvl1pPr algn="l" defTabSz="685800" fontAlgn="base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algn="l" defTabSz="685800" fontAlgn="base" indent="114300" marL="342900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algn="l" defTabSz="685800" fontAlgn="base" indent="228600" marL="685800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algn="l" defTabSz="685800" fontAlgn="base" indent="342900" marL="1028700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algn="l" defTabSz="685800" fontAlgn="base" indent="457200" marL="1371600" rtl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algn="l" defTabSz="914400" eaLnBrk="1" hangingPunct="1" latinLnBrk="0" marL="2286000" rtl="0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algn="l" defTabSz="914400" eaLnBrk="1" hangingPunct="1" latinLnBrk="0" marL="2743200" rtl="0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algn="l" defTabSz="914400" eaLnBrk="1" hangingPunct="1" latinLnBrk="0" marL="3200400" rtl="0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algn="l" defTabSz="914400" eaLnBrk="1" hangingPunct="1" latinLnBrk="0" marL="3657600" rtl="0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di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altLang="en-US" b="1" dirty="0" sz="4000" lang="zh-CN" smtClean="0">
                <a:solidFill>
                  <a:prstClr val="black"/>
                </a:solidFill>
                <a:latin typeface="宋体" pitchFamily="2" charset="-122"/>
              </a:rPr>
              <a:t>*</a:t>
            </a:r>
            <a:endParaRPr altLang="en-US" b="1" dirty="0" sz="4000" lang="zh-CN">
              <a:solidFill>
                <a:prstClr val="black"/>
              </a:solidFill>
              <a:latin typeface="宋体" pitchFamily="2" charset="-122"/>
            </a:endParaRPr>
          </a:p>
        </p:txBody>
      </p:sp>
      <p:pic>
        <p:nvPicPr>
          <p:cNvPr id="2097155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3" cstate="print"/>
          <a:stretch>
            <a:fillRect/>
          </a:stretch>
        </p:blipFill>
        <p:spPr>
          <a:xfrm>
            <a:off x="8028384" y="123478"/>
            <a:ext cx="915984" cy="360040"/>
          </a:xfrm>
          <a:prstGeom prst="rect"/>
        </p:spPr>
      </p:pic>
      <p:sp>
        <p:nvSpPr>
          <p:cNvPr id="1048829" name=""/>
          <p:cNvSpPr txBox="1"/>
          <p:nvPr/>
        </p:nvSpPr>
        <p:spPr>
          <a:xfrm>
            <a:off x="6444996" y="3780437"/>
            <a:ext cx="2041380" cy="929640"/>
          </a:xfrm>
          <a:prstGeom prst="rect"/>
        </p:spPr>
        <p:txBody>
          <a:bodyPr rtlCol="0" wrap="square">
            <a:spAutoFit/>
          </a:bodyPr>
          <a:p>
            <a:r>
              <a:rPr sz="2800" lang="zh-CN">
                <a:solidFill>
                  <a:srgbClr val="000000"/>
                </a:solidFill>
              </a:rPr>
              <a:t>北安</a:t>
            </a:r>
            <a:r>
              <a:rPr sz="2800" lang="zh-CN">
                <a:solidFill>
                  <a:srgbClr val="000000"/>
                </a:solidFill>
              </a:rPr>
              <a:t>中学</a:t>
            </a:r>
            <a:endParaRPr sz="2800" lang="zh-CN">
              <a:solidFill>
                <a:srgbClr val="000000"/>
              </a:solidFill>
            </a:endParaRPr>
          </a:p>
          <a:p>
            <a:r>
              <a:rPr sz="2800" lang="zh-CN">
                <a:solidFill>
                  <a:srgbClr val="000000"/>
                </a:solidFill>
              </a:rPr>
              <a:t>赵立影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advTm="0" p14:dur="10"/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Text Box 7"/>
          <p:cNvSpPr txBox="1">
            <a:spLocks noChangeArrowheads="1"/>
          </p:cNvSpPr>
          <p:nvPr/>
        </p:nvSpPr>
        <p:spPr bwMode="auto">
          <a:xfrm>
            <a:off x="264661" y="3014396"/>
            <a:ext cx="8647514" cy="438582"/>
          </a:xfrm>
          <a:prstGeom prst="rect"/>
          <a:noFill/>
          <a:ln w="9525">
            <a:noFill/>
            <a:miter lim="800000"/>
          </a:ln>
          <a:effectLst/>
        </p:spPr>
        <p:txBody>
          <a:bodyPr bIns="34290" lIns="68580" rIns="68580" tIns="34290" wrap="square">
            <a:spAutoFit/>
          </a:bodyPr>
          <a:p>
            <a:pPr>
              <a:spcBef>
                <a:spcPct val="50000"/>
              </a:spcBef>
            </a:pP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    第三部分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（第</a:t>
            </a:r>
            <a:r>
              <a:rPr altLang="zh-CN" b="1" sz="2400" lang="en-US" u="sng"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 </a:t>
            </a:r>
            <a:r>
              <a:rPr altLang="zh-CN" b="1" sz="2400" lang="en-US" u="sng" smtClean="0"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  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自然段）</a:t>
            </a:r>
            <a:r>
              <a:rPr altLang="en-US" b="1" sz="2400" lang="zh-CN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altLang="en-US" b="1" sz="24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方志敏的</a:t>
            </a:r>
            <a:r>
              <a:rPr altLang="en-US" b="1" sz="2400" lang="zh-CN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r>
              <a:rPr altLang="en-US" b="1" sz="24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altLang="en-US" b="1" dirty="0" sz="2400" 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76" name="Text Box 5"/>
          <p:cNvSpPr txBox="1">
            <a:spLocks noChangeArrowheads="1"/>
          </p:cNvSpPr>
          <p:nvPr/>
        </p:nvSpPr>
        <p:spPr bwMode="auto">
          <a:xfrm>
            <a:off x="264662" y="2304914"/>
            <a:ext cx="8647514" cy="807913"/>
          </a:xfrm>
          <a:prstGeom prst="rect"/>
          <a:noFill/>
          <a:ln w="9525">
            <a:noFill/>
            <a:miter lim="800000"/>
          </a:ln>
          <a:effectLst/>
        </p:spPr>
        <p:txBody>
          <a:bodyPr bIns="34290" lIns="68580" rIns="68580" tIns="34290" wrap="square">
            <a:spAutoFit/>
          </a:bodyPr>
          <a:p>
            <a:pPr>
              <a:spcBef>
                <a:spcPct val="50000"/>
              </a:spcBef>
            </a:pP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    第二部分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（第</a:t>
            </a:r>
            <a:r>
              <a:rPr altLang="en-US" b="1" sz="2400" lang="zh-CN" u="sng" smtClean="0"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     </a:t>
            </a:r>
            <a:r>
              <a:rPr altLang="en-US" b="1" sz="24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自然段</a:t>
            </a:r>
            <a:r>
              <a:rPr altLang="en-US" b="1" dirty="0" sz="24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altLang="en-US" b="1" sz="24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写方志敏</a:t>
            </a:r>
            <a:r>
              <a:rPr altLang="en-US" b="1" sz="2400" lang="zh-CN" u="sng" smtClean="0"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altLang="en-US" b="1" sz="24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altLang="en-US" b="1" dirty="0" sz="2400" lang="zh-CN">
                <a:latin typeface="宋体" panose="02010600030101010101" pitchFamily="2" charset="-122"/>
                <a:ea typeface="宋体" panose="02010600030101010101" pitchFamily="2" charset="-122"/>
              </a:rPr>
              <a:t>过程。</a:t>
            </a:r>
          </a:p>
        </p:txBody>
      </p:sp>
      <p:sp>
        <p:nvSpPr>
          <p:cNvPr id="1048677" name="Text Box 5"/>
          <p:cNvSpPr txBox="1">
            <a:spLocks noChangeArrowheads="1"/>
          </p:cNvSpPr>
          <p:nvPr/>
        </p:nvSpPr>
        <p:spPr bwMode="auto">
          <a:xfrm>
            <a:off x="264661" y="1041435"/>
            <a:ext cx="8468039" cy="992579"/>
          </a:xfrm>
          <a:prstGeom prst="rect"/>
          <a:noFill/>
          <a:ln w="9525">
            <a:noFill/>
            <a:miter lim="800000"/>
          </a:ln>
          <a:effectLst/>
        </p:spPr>
        <p:txBody>
          <a:bodyPr bIns="34290" lIns="68580" rIns="68580" tIns="34290" wrap="square">
            <a:spAutoFit/>
          </a:bodyPr>
          <a:p>
            <a:pPr>
              <a:spcBef>
                <a:spcPct val="50000"/>
              </a:spcBef>
            </a:pP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    第一部分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（第</a:t>
            </a:r>
            <a:r>
              <a:rPr altLang="zh-CN" b="1" sz="2400" lang="en-US" smtClean="0"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1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自然段）写方志敏表明</a:t>
            </a:r>
            <a:r>
              <a:rPr altLang="en-US" b="1" sz="2400" lang="zh-CN" u="sng" smtClean="0">
                <a:latin typeface="宋体" pitchFamily="2" charset="-122"/>
                <a:ea typeface="宋体" pitchFamily="2" charset="-122"/>
              </a:rPr>
              <a:t>          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，</a:t>
            </a:r>
            <a:endParaRPr altLang="zh-CN" b="1" sz="2400" lang="en-US" smtClean="0">
              <a:latin typeface="宋体" pitchFamily="2" charset="-122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altLang="zh-CN" b="1" sz="2400" lang="en-US" u="sng">
                <a:latin typeface="宋体" pitchFamily="2" charset="-122"/>
                <a:ea typeface="宋体" pitchFamily="2" charset="-122"/>
              </a:rPr>
              <a:t> </a:t>
            </a:r>
            <a:r>
              <a:rPr altLang="zh-CN" b="1" sz="2400" lang="en-US" u="sng" smtClean="0">
                <a:latin typeface="宋体" pitchFamily="2" charset="-122"/>
                <a:ea typeface="宋体" pitchFamily="2" charset="-122"/>
              </a:rPr>
              <a:t>        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是共产党员的美德。</a:t>
            </a:r>
            <a:endParaRPr altLang="en-US" b="1" dirty="0" sz="2400" 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78" name="Text Box 5"/>
          <p:cNvSpPr txBox="1">
            <a:spLocks noChangeArrowheads="1"/>
          </p:cNvSpPr>
          <p:nvPr/>
        </p:nvSpPr>
        <p:spPr bwMode="auto">
          <a:xfrm>
            <a:off x="264661" y="3723878"/>
            <a:ext cx="8647514" cy="807913"/>
          </a:xfrm>
          <a:prstGeom prst="rect"/>
          <a:noFill/>
          <a:ln w="9525">
            <a:noFill/>
            <a:miter lim="800000"/>
          </a:ln>
          <a:effectLst/>
        </p:spPr>
        <p:txBody>
          <a:bodyPr bIns="34290" lIns="68580" rIns="68580" tIns="34290" wrap="square">
            <a:spAutoFit/>
          </a:bodyPr>
          <a:p>
            <a:pPr>
              <a:spcBef>
                <a:spcPct val="50000"/>
              </a:spcBef>
            </a:pP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    第四部分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（第</a:t>
            </a:r>
            <a:r>
              <a:rPr altLang="en-US" b="1" sz="2400" lang="zh-CN" u="sng" smtClean="0"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   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自然段）点明</a:t>
            </a:r>
            <a:r>
              <a:rPr altLang="en-US" b="1" sz="2400" lang="zh-CN" u="sng" smtClean="0">
                <a:latin typeface="宋体" pitchFamily="2" charset="-122"/>
                <a:ea typeface="宋体" pitchFamily="2" charset="-122"/>
              </a:rPr>
              <a:t>           </a:t>
            </a:r>
            <a:r>
              <a:rPr altLang="en-US" b="1" sz="2400" lang="zh-CN" smtClean="0">
                <a:latin typeface="宋体" pitchFamily="2" charset="-122"/>
                <a:ea typeface="宋体" pitchFamily="2" charset="-122"/>
              </a:rPr>
              <a:t>是</a:t>
            </a:r>
            <a:r>
              <a:rPr altLang="en-US" b="1" dirty="0" sz="2400" lang="zh-CN">
                <a:latin typeface="宋体" panose="02010600030101010101" pitchFamily="2" charset="-122"/>
                <a:ea typeface="宋体" panose="02010600030101010101" pitchFamily="2" charset="-122"/>
              </a:rPr>
              <a:t>革命者的力量源泉</a:t>
            </a:r>
            <a:r>
              <a:rPr altLang="en-US" b="1" dirty="0" sz="24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altLang="en-US" b="1" dirty="0" sz="2400" 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79" name="矩形 1"/>
          <p:cNvSpPr/>
          <p:nvPr/>
        </p:nvSpPr>
        <p:spPr>
          <a:xfrm>
            <a:off x="336669" y="1534021"/>
            <a:ext cx="1619635" cy="461665"/>
          </a:xfrm>
          <a:prstGeom prst="rect"/>
        </p:spPr>
        <p:txBody>
          <a:bodyPr wrap="square">
            <a:spAutoFit/>
          </a:bodyPr>
          <a:p>
            <a:r>
              <a:rPr altLang="en-US" b="1" sz="2400" 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舍己为公</a:t>
            </a:r>
            <a:endParaRPr altLang="en-US" sz="2400" lang="zh-CN">
              <a:solidFill>
                <a:srgbClr val="FF0000"/>
              </a:solidFill>
            </a:endParaRPr>
          </a:p>
        </p:txBody>
      </p:sp>
      <p:sp>
        <p:nvSpPr>
          <p:cNvPr id="1048680" name="矩形 2"/>
          <p:cNvSpPr/>
          <p:nvPr/>
        </p:nvSpPr>
        <p:spPr>
          <a:xfrm>
            <a:off x="6025301" y="987574"/>
            <a:ext cx="1422184" cy="461665"/>
          </a:xfrm>
          <a:prstGeom prst="rect"/>
        </p:spPr>
        <p:txBody>
          <a:bodyPr wrap="none">
            <a:spAutoFit/>
          </a:bodyPr>
          <a:p>
            <a:r>
              <a:rPr altLang="en-US" b="1" sz="2400" 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矜持</a:t>
            </a:r>
            <a:r>
              <a:rPr altLang="en-US" b="1" sz="2400" 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不苟</a:t>
            </a:r>
            <a:endParaRPr altLang="en-US" sz="2400" lang="zh-CN">
              <a:solidFill>
                <a:srgbClr val="FF0000"/>
              </a:solidFill>
            </a:endParaRPr>
          </a:p>
        </p:txBody>
      </p:sp>
      <p:sp>
        <p:nvSpPr>
          <p:cNvPr id="1048681" name="矩形 3"/>
          <p:cNvSpPr/>
          <p:nvPr/>
        </p:nvSpPr>
        <p:spPr>
          <a:xfrm>
            <a:off x="2784941" y="2315130"/>
            <a:ext cx="805029" cy="461665"/>
          </a:xfrm>
          <a:prstGeom prst="rect"/>
        </p:spPr>
        <p:txBody>
          <a:bodyPr wrap="none">
            <a:spAutoFit/>
          </a:bodyPr>
          <a:p>
            <a:r>
              <a:rPr altLang="zh-CN" b="1" sz="2400" lang="en-US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2</a:t>
            </a:r>
            <a:r>
              <a:rPr altLang="zh-CN" b="1" sz="2400" lang="en-US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—8</a:t>
            </a:r>
            <a:endParaRPr altLang="en-US" sz="2400" lang="zh-CN">
              <a:solidFill>
                <a:srgbClr val="FF0000"/>
              </a:solidFill>
            </a:endParaRPr>
          </a:p>
        </p:txBody>
      </p:sp>
      <p:sp>
        <p:nvSpPr>
          <p:cNvPr id="1048682" name="矩形 4"/>
          <p:cNvSpPr/>
          <p:nvPr/>
        </p:nvSpPr>
        <p:spPr>
          <a:xfrm>
            <a:off x="6097309" y="2283717"/>
            <a:ext cx="2040943" cy="461665"/>
          </a:xfrm>
          <a:prstGeom prst="rect"/>
        </p:spPr>
        <p:txBody>
          <a:bodyPr wrap="none">
            <a:spAutoFit/>
          </a:bodyPr>
          <a:p>
            <a:r>
              <a:rPr altLang="en-US" b="1" sz="2400" 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被搜</a:t>
            </a:r>
            <a:r>
              <a:rPr altLang="en-US" b="1" sz="2400" 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身、逼问</a:t>
            </a:r>
            <a:endParaRPr altLang="en-US" sz="2400" lang="zh-CN">
              <a:solidFill>
                <a:srgbClr val="FF0000"/>
              </a:solidFill>
            </a:endParaRPr>
          </a:p>
        </p:txBody>
      </p:sp>
      <p:sp>
        <p:nvSpPr>
          <p:cNvPr id="1048683" name="矩形 5"/>
          <p:cNvSpPr/>
          <p:nvPr/>
        </p:nvSpPr>
        <p:spPr>
          <a:xfrm>
            <a:off x="2856949" y="3003798"/>
            <a:ext cx="340158" cy="461665"/>
          </a:xfrm>
          <a:prstGeom prst="rect"/>
        </p:spPr>
        <p:txBody>
          <a:bodyPr wrap="none">
            <a:spAutoFit/>
          </a:bodyPr>
          <a:p>
            <a:r>
              <a:rPr altLang="zh-CN" b="1" sz="2400" lang="en-US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9</a:t>
            </a:r>
            <a:endParaRPr altLang="en-US" sz="2400" lang="zh-CN">
              <a:solidFill>
                <a:srgbClr val="FF0000"/>
              </a:solidFill>
            </a:endParaRPr>
          </a:p>
        </p:txBody>
      </p:sp>
      <p:sp>
        <p:nvSpPr>
          <p:cNvPr id="1048684" name="矩形 7"/>
          <p:cNvSpPr/>
          <p:nvPr/>
        </p:nvSpPr>
        <p:spPr>
          <a:xfrm>
            <a:off x="6012160" y="2974181"/>
            <a:ext cx="2858692" cy="461665"/>
          </a:xfrm>
          <a:prstGeom prst="rect"/>
        </p:spPr>
        <p:txBody>
          <a:bodyPr wrap="square">
            <a:spAutoFit/>
          </a:bodyPr>
          <a:p>
            <a:pPr lvl="0"/>
            <a:r>
              <a:rPr altLang="en-US" b="1" sz="2400" 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唯一的</a:t>
            </a:r>
            <a:r>
              <a:rPr altLang="en-US" b="1" sz="2400" 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财产</a:t>
            </a:r>
            <a:r>
              <a:rPr altLang="en-US" b="1" sz="2400" 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altLang="en-US" b="1" sz="2400" 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什么</a:t>
            </a:r>
            <a:endParaRPr altLang="en-US" sz="2400" lang="zh-CN">
              <a:solidFill>
                <a:srgbClr val="FF0000"/>
              </a:solidFill>
            </a:endParaRPr>
          </a:p>
        </p:txBody>
      </p:sp>
      <p:sp>
        <p:nvSpPr>
          <p:cNvPr id="1048685" name="矩形 9"/>
          <p:cNvSpPr/>
          <p:nvPr/>
        </p:nvSpPr>
        <p:spPr>
          <a:xfrm>
            <a:off x="5101549" y="3695879"/>
            <a:ext cx="1811537" cy="461665"/>
          </a:xfrm>
          <a:prstGeom prst="rect"/>
        </p:spPr>
        <p:txBody>
          <a:bodyPr wrap="square">
            <a:spAutoFit/>
          </a:bodyPr>
          <a:p>
            <a:r>
              <a:rPr altLang="en-US" b="1" sz="2400" lang="zh-CN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</a:t>
            </a:r>
            <a:r>
              <a:rPr altLang="en-US" b="1" sz="2400" 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贫、朴素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86" name="矩形 10"/>
          <p:cNvSpPr/>
          <p:nvPr/>
        </p:nvSpPr>
        <p:spPr>
          <a:xfrm>
            <a:off x="2701596" y="3700795"/>
            <a:ext cx="495649" cy="461665"/>
          </a:xfrm>
          <a:prstGeom prst="rect"/>
        </p:spPr>
        <p:txBody>
          <a:bodyPr wrap="none">
            <a:spAutoFit/>
          </a:bodyPr>
          <a:p>
            <a:r>
              <a:rPr altLang="zh-CN" b="1" sz="2400" lang="en-US">
                <a:solidFill>
                  <a:srgbClr val="FF0000"/>
                </a:solidFill>
                <a:latin typeface="宋体" pitchFamily="2" charset="-122"/>
                <a:ea typeface="宋体" pitchFamily="2" charset="-122"/>
                <a:sym typeface="Wingdings" panose="05000000000000000000" pitchFamily="2" charset="2"/>
              </a:rPr>
              <a:t>10</a:t>
            </a:r>
            <a:endParaRPr altLang="en-US" 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9" grpId="0"/>
      <p:bldP spid="1048680" grpId="0"/>
      <p:bldP spid="1048681" grpId="0"/>
      <p:bldP spid="1048682" grpId="0"/>
      <p:bldP spid="1048683" grpId="0"/>
      <p:bldP spid="1048684" grpId="0"/>
      <p:bldP spid="1048685" grpId="0"/>
      <p:bldP spid="10486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1"/>
          <p:cNvGrpSpPr/>
          <p:nvPr/>
        </p:nvGrpSpPr>
        <p:grpSpPr>
          <a:xfrm>
            <a:off x="167851" y="0"/>
            <a:ext cx="7815889" cy="5020022"/>
            <a:chOff x="2046799" y="2067213"/>
            <a:chExt cx="4485244" cy="2880801"/>
          </a:xfrm>
        </p:grpSpPr>
        <p:pic>
          <p:nvPicPr>
            <p:cNvPr id="2097168" name="Picture 2" descr="E:\22春\资源\图片\课本图片\12清贫P63.jpg"/>
            <p:cNvPicPr>
              <a:picLocks noChangeAspect="1" noChangeArrowheads="1"/>
            </p:cNvPicPr>
            <p:nvPr/>
          </p:nvPicPr>
          <p:blipFill rotWithShape="1">
            <a:blip xmlns:r="http://schemas.openxmlformats.org/officeDocument/2006/relationships" r:embed="rId1" cstate="print"/>
            <a:srcRect/>
            <a:stretch>
              <a:fillRect/>
            </a:stretch>
          </p:blipFill>
          <p:spPr bwMode="auto">
            <a:xfrm>
              <a:off x="2046799" y="2067213"/>
              <a:ext cx="2243071" cy="2880801"/>
            </a:xfrm>
            <a:prstGeom prst="rect"/>
            <a:noFill/>
          </p:spPr>
        </p:pic>
        <p:pic>
          <p:nvPicPr>
            <p:cNvPr id="2097169" name="Picture 3" descr="E:\22春\资源\图片\课本图片\12清贫P64.jpg"/>
            <p:cNvPicPr>
              <a:picLocks noChangeAspect="1" noChangeArrowheads="1"/>
            </p:cNvPicPr>
            <p:nvPr/>
          </p:nvPicPr>
          <p:blipFill rotWithShape="1">
            <a:blip xmlns:r="http://schemas.openxmlformats.org/officeDocument/2006/relationships" r:embed="rId2" cstate="print"/>
            <a:srcRect t="8"/>
            <a:stretch>
              <a:fillRect/>
            </a:stretch>
          </p:blipFill>
          <p:spPr bwMode="auto">
            <a:xfrm>
              <a:off x="4289869" y="2067458"/>
              <a:ext cx="2242174" cy="2880556"/>
            </a:xfrm>
            <a:prstGeom prst="rect"/>
            <a:noFill/>
          </p:spPr>
        </p:pic>
      </p:grpSp>
      <p:sp>
        <p:nvSpPr>
          <p:cNvPr id="1048690" name="TextBox 4"/>
          <p:cNvSpPr txBox="1"/>
          <p:nvPr/>
        </p:nvSpPr>
        <p:spPr>
          <a:xfrm>
            <a:off x="504658" y="1131589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1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91" name="TextBox 5"/>
          <p:cNvSpPr txBox="1"/>
          <p:nvPr/>
        </p:nvSpPr>
        <p:spPr>
          <a:xfrm>
            <a:off x="504658" y="2330551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2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92" name="TextBox 6"/>
          <p:cNvSpPr txBox="1"/>
          <p:nvPr/>
        </p:nvSpPr>
        <p:spPr>
          <a:xfrm>
            <a:off x="467544" y="3888258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3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93" name="TextBox 7"/>
          <p:cNvSpPr txBox="1"/>
          <p:nvPr/>
        </p:nvSpPr>
        <p:spPr>
          <a:xfrm>
            <a:off x="467544" y="4091970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4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94" name="TextBox 8"/>
          <p:cNvSpPr txBox="1"/>
          <p:nvPr/>
        </p:nvSpPr>
        <p:spPr>
          <a:xfrm>
            <a:off x="478177" y="4462409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5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95" name="TextBox 9"/>
          <p:cNvSpPr txBox="1"/>
          <p:nvPr/>
        </p:nvSpPr>
        <p:spPr>
          <a:xfrm>
            <a:off x="4334712" y="407358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6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96" name="TextBox 10"/>
          <p:cNvSpPr txBox="1"/>
          <p:nvPr/>
        </p:nvSpPr>
        <p:spPr>
          <a:xfrm>
            <a:off x="4329583" y="992454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7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97" name="TextBox 11"/>
          <p:cNvSpPr txBox="1"/>
          <p:nvPr/>
        </p:nvSpPr>
        <p:spPr>
          <a:xfrm>
            <a:off x="4329583" y="1559410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8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98" name="TextBox 12"/>
          <p:cNvSpPr txBox="1"/>
          <p:nvPr/>
        </p:nvSpPr>
        <p:spPr>
          <a:xfrm>
            <a:off x="4366611" y="2723976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9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699" name="TextBox 13"/>
          <p:cNvSpPr txBox="1"/>
          <p:nvPr/>
        </p:nvSpPr>
        <p:spPr>
          <a:xfrm>
            <a:off x="4295265" y="3922744"/>
            <a:ext cx="432048" cy="307777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lang="en-US" smtClean="0">
                <a:solidFill>
                  <a:srgbClr val="FF0000"/>
                </a:solidFill>
              </a:rPr>
              <a:t>10</a:t>
            </a:r>
            <a:endParaRPr altLang="en-US" lang="zh-CN">
              <a:solidFill>
                <a:srgbClr val="FF0000"/>
              </a:solidFill>
            </a:endParaRPr>
          </a:p>
        </p:txBody>
      </p:sp>
      <p:sp>
        <p:nvSpPr>
          <p:cNvPr id="1048700" name="矩形 14"/>
          <p:cNvSpPr/>
          <p:nvPr/>
        </p:nvSpPr>
        <p:spPr>
          <a:xfrm>
            <a:off x="434255" y="1192266"/>
            <a:ext cx="3456384" cy="1198962"/>
          </a:xfrm>
          <a:prstGeom prst="rect"/>
          <a:grpFill/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01" name="矩形 15"/>
          <p:cNvSpPr/>
          <p:nvPr/>
        </p:nvSpPr>
        <p:spPr>
          <a:xfrm>
            <a:off x="434255" y="2385202"/>
            <a:ext cx="3456384" cy="2562812"/>
          </a:xfrm>
          <a:prstGeom prst="rect"/>
          <a:grp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02" name="矩形 16"/>
          <p:cNvSpPr/>
          <p:nvPr/>
        </p:nvSpPr>
        <p:spPr>
          <a:xfrm>
            <a:off x="4295265" y="392973"/>
            <a:ext cx="3456384" cy="2371492"/>
          </a:xfrm>
          <a:prstGeom prst="rect"/>
          <a:grp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03" name="矩形 17"/>
          <p:cNvSpPr/>
          <p:nvPr/>
        </p:nvSpPr>
        <p:spPr>
          <a:xfrm>
            <a:off x="4277448" y="2764464"/>
            <a:ext cx="3456384" cy="1775637"/>
          </a:xfrm>
          <a:prstGeom prst="rect"/>
          <a:grpFill/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4" name="矩形 1"/>
          <p:cNvSpPr/>
          <p:nvPr/>
        </p:nvSpPr>
        <p:spPr>
          <a:xfrm>
            <a:off x="1348140" y="1131590"/>
            <a:ext cx="6624736" cy="715581"/>
          </a:xfrm>
          <a:prstGeom prst="rect"/>
        </p:spPr>
        <p:txBody>
          <a:bodyPr wrap="square">
            <a:spAutoFit/>
          </a:bodyPr>
          <a:p>
            <a:pPr eaLnBrk="1" fontAlgn="auto" hangingPunct="1" indent="7239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altLang="en-US" b="1" dirty="0" sz="3200" kern="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本文主要记叙了一件什么</a:t>
            </a:r>
            <a:r>
              <a:rPr altLang="en-US" b="1" sz="3200" kern="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事？</a:t>
            </a:r>
            <a:endParaRPr altLang="en-US" b="1" dirty="0" sz="3200" 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705" name="TextBox 2"/>
          <p:cNvSpPr txBox="1"/>
          <p:nvPr/>
        </p:nvSpPr>
        <p:spPr>
          <a:xfrm>
            <a:off x="626432" y="2571750"/>
            <a:ext cx="7978016" cy="1569660"/>
          </a:xfrm>
          <a:prstGeom prst="rect"/>
          <a:noFill/>
          <a:ln w="12700" cmpd="sng">
            <a:solidFill>
              <a:srgbClr val="FF0000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fontAlgn="auto" indent="457200">
              <a:lnSpc>
                <a:spcPct val="150000"/>
              </a:lnSpc>
            </a:pPr>
            <a:r>
              <a:rPr altLang="en-US" b="1" sz="3200" lang="zh-CN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方志敏</a:t>
            </a:r>
            <a:r>
              <a:rPr altLang="en-US" b="1" dirty="0" sz="3200" 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被俘后被两个国</a:t>
            </a:r>
            <a:r>
              <a:rPr altLang="en-US" b="1" sz="3200" 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民</a:t>
            </a:r>
            <a:r>
              <a:rPr altLang="en-US" b="1" sz="3200" lang="zh-CN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党兵士搜</a:t>
            </a:r>
            <a:r>
              <a:rPr altLang="en-US" b="1" dirty="0" sz="3200" 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身、逼问的经历。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7"/>
                                        <p:tgtEl>
                                          <p:spTgt spid="104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0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529546" y="346281"/>
            <a:ext cx="2266950" cy="692150"/>
          </a:xfrm>
          <a:prstGeom prst="rect"/>
          <a:noFill/>
          <a:ln>
            <a:noFill/>
          </a:ln>
        </p:spPr>
      </p:pic>
      <p:pic>
        <p:nvPicPr>
          <p:cNvPr id="2097171" name="图片 9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223158" y="351044"/>
            <a:ext cx="449263" cy="558800"/>
          </a:xfrm>
          <a:prstGeom prst="rect"/>
          <a:noFill/>
          <a:ln>
            <a:noFill/>
          </a:ln>
        </p:spPr>
      </p:pic>
      <p:sp>
        <p:nvSpPr>
          <p:cNvPr id="1048706" name="文本框 14"/>
          <p:cNvSpPr txBox="1"/>
          <p:nvPr/>
        </p:nvSpPr>
        <p:spPr>
          <a:xfrm>
            <a:off x="676383" y="318820"/>
            <a:ext cx="2172068" cy="623248"/>
          </a:xfrm>
          <a:prstGeom prst="rect"/>
          <a:noFill/>
        </p:spPr>
        <p:txBody>
          <a:bodyPr bIns="34290" lIns="68580" rIns="68580" rtlCol="0" tIns="34290" wrap="square">
            <a:spAutoFit/>
          </a:bodyPr>
          <a:p>
            <a:r>
              <a:rPr altLang="en-US" b="1" dirty="0" sz="36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altLang="en-US" b="1" dirty="0" sz="3600" 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707" name="文本框 6"/>
          <p:cNvSpPr txBox="1"/>
          <p:nvPr/>
        </p:nvSpPr>
        <p:spPr>
          <a:xfrm>
            <a:off x="1028650" y="1612613"/>
            <a:ext cx="7344816" cy="1569660"/>
          </a:xfrm>
          <a:prstGeom prst="rect"/>
          <a:noFill/>
          <a:ln w="12700" cmpd="sng">
            <a:noFill/>
            <a:prstDash val="lgDashDotDot"/>
          </a:ln>
        </p:spPr>
        <p:txBody>
          <a:bodyPr anchor="t" rtlCol="0" wrap="square">
            <a:spAutoFit/>
          </a:bodyPr>
          <a:p>
            <a:pPr fontAlgn="auto">
              <a:lnSpc>
                <a:spcPct val="150000"/>
              </a:lnSpc>
            </a:pPr>
            <a:r>
              <a:rPr altLang="en-US" sz="32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自主</a:t>
            </a:r>
            <a:r>
              <a:rPr altLang="en-US" dirty="0" sz="3200" lang="zh-CN">
                <a:latin typeface="黑体" panose="02010609060101010101" pitchFamily="49" charset="-122"/>
                <a:ea typeface="黑体" panose="02010609060101010101" pitchFamily="49" charset="-122"/>
              </a:rPr>
              <a:t>默读课文，画出能体现方志敏精神品质的语句，在文中作批注。</a:t>
            </a:r>
          </a:p>
        </p:txBody>
      </p:sp>
      <p:sp>
        <p:nvSpPr>
          <p:cNvPr id="1048708" name="剪去单角的矩形 1"/>
          <p:cNvSpPr/>
          <p:nvPr/>
        </p:nvSpPr>
        <p:spPr>
          <a:xfrm>
            <a:off x="1535126" y="3435846"/>
            <a:ext cx="6192688" cy="1080120"/>
          </a:xfrm>
          <a:prstGeom prst="snip1Rect"/>
          <a:solidFill>
            <a:schemeClr val="bg1">
              <a:alpha val="5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r>
              <a:rPr altLang="en-US" sz="2800" lang="zh-CN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  </a:t>
            </a:r>
            <a:r>
              <a:rPr altLang="en-US" b="1" sz="2400" lang="zh-CN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不要只是空泛地说精神品质，应聚焦课文内容，结合具体语句来谈体会。</a:t>
            </a:r>
            <a:endParaRPr altLang="en-US" b="1" sz="2800" 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2" name="Picture 2" descr="E:\22春\资源\图片\课本图片\12清贫P63.jpg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 cstate="print"/>
          <a:srcRect t="22542" b="52609"/>
          <a:stretch>
            <a:fillRect/>
          </a:stretch>
        </p:blipFill>
        <p:spPr bwMode="auto">
          <a:xfrm>
            <a:off x="1585924" y="1563637"/>
            <a:ext cx="5866396" cy="1872209"/>
          </a:xfrm>
          <a:prstGeom prst="rect"/>
          <a:noFill/>
        </p:spPr>
      </p:pic>
      <p:sp>
        <p:nvSpPr>
          <p:cNvPr id="1048709" name="圆角矩形 4"/>
          <p:cNvSpPr/>
          <p:nvPr/>
        </p:nvSpPr>
        <p:spPr>
          <a:xfrm>
            <a:off x="5224899" y="1750486"/>
            <a:ext cx="333126" cy="209387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10" name="圆角矩形 5"/>
          <p:cNvSpPr/>
          <p:nvPr/>
        </p:nvSpPr>
        <p:spPr>
          <a:xfrm>
            <a:off x="6494128" y="1763887"/>
            <a:ext cx="346549" cy="209883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11" name="圆角矩形 6"/>
          <p:cNvSpPr/>
          <p:nvPr/>
        </p:nvSpPr>
        <p:spPr>
          <a:xfrm>
            <a:off x="3742660" y="2328530"/>
            <a:ext cx="680484" cy="202019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12" name="矩形 7"/>
          <p:cNvSpPr/>
          <p:nvPr/>
        </p:nvSpPr>
        <p:spPr>
          <a:xfrm>
            <a:off x="1002259" y="339502"/>
            <a:ext cx="7033726" cy="954107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    说明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方志敏清贫朴素的生活是经常性的，已经成了他的一种生活习惯。</a:t>
            </a:r>
          </a:p>
        </p:txBody>
      </p:sp>
      <p:sp>
        <p:nvSpPr>
          <p:cNvPr id="1048713" name="矩形 8"/>
          <p:cNvSpPr/>
          <p:nvPr/>
        </p:nvSpPr>
        <p:spPr>
          <a:xfrm>
            <a:off x="1002259" y="3696285"/>
            <a:ext cx="7089459" cy="954107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    表明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他把所有的钱都用作了革命事业，没有浪费一分一毫。</a:t>
            </a:r>
          </a:p>
        </p:txBody>
      </p:sp>
      <p:sp>
        <p:nvSpPr>
          <p:cNvPr id="1048714" name="TextBox 15"/>
          <p:cNvSpPr txBox="1"/>
          <p:nvPr/>
        </p:nvSpPr>
        <p:spPr>
          <a:xfrm>
            <a:off x="2188317" y="1638614"/>
            <a:ext cx="432048" cy="369332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1800" lang="en-US" smtClean="0">
                <a:solidFill>
                  <a:srgbClr val="FF0000"/>
                </a:solidFill>
              </a:rPr>
              <a:t>1</a:t>
            </a:r>
            <a:endParaRPr altLang="en-US" sz="1800" 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0"/>
                                        <p:tgtEl>
                                          <p:spTgt spid="104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15"/>
                                        <p:tgtEl>
                                          <p:spTgt spid="104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0"/>
                                        <p:tgtEl>
                                          <p:spTgt spid="104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1">
                      <p:stCondLst>
                        <p:cond delay="indefinite"/>
                      </p:stCondLst>
                      <p:childTnLst>
                        <p:par>
                          <p:cTn fill="hold" id="2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3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25"/>
                                        <p:tgtEl>
                                          <p:spTgt spid="104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09" grpId="0" animBg="1"/>
      <p:bldP spid="1048710" grpId="0" animBg="1"/>
      <p:bldP spid="1048711" grpId="0" animBg="1"/>
      <p:bldP spid="1048712" grpId="0" animBg="1"/>
      <p:bldP spid="10487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3" name="Picture 2" descr="E:\22春\资源\图片\课本图片\12清贫P63.jpg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 cstate="print"/>
          <a:srcRect t="22542" b="52609"/>
          <a:stretch>
            <a:fillRect/>
          </a:stretch>
        </p:blipFill>
        <p:spPr bwMode="auto">
          <a:xfrm>
            <a:off x="1585924" y="1347614"/>
            <a:ext cx="5866396" cy="1872209"/>
          </a:xfrm>
          <a:prstGeom prst="rect"/>
          <a:noFill/>
        </p:spPr>
      </p:pic>
      <p:cxnSp>
        <p:nvCxnSpPr>
          <p:cNvPr id="3145728" name="直接连接符 10"/>
          <p:cNvCxnSpPr>
            <a:cxnSpLocks/>
          </p:cNvCxnSpPr>
          <p:nvPr/>
        </p:nvCxnSpPr>
        <p:spPr>
          <a:xfrm>
            <a:off x="6371453" y="2357196"/>
            <a:ext cx="626732" cy="0"/>
          </a:xfrm>
          <a:prstGeom prst="line"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29" name="直接连接符 11"/>
          <p:cNvCxnSpPr>
            <a:cxnSpLocks/>
          </p:cNvCxnSpPr>
          <p:nvPr/>
        </p:nvCxnSpPr>
        <p:spPr>
          <a:xfrm>
            <a:off x="2138755" y="2598397"/>
            <a:ext cx="216024" cy="0"/>
          </a:xfrm>
          <a:prstGeom prst="line"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0" name="直接连接符 13"/>
          <p:cNvCxnSpPr>
            <a:cxnSpLocks/>
          </p:cNvCxnSpPr>
          <p:nvPr/>
        </p:nvCxnSpPr>
        <p:spPr>
          <a:xfrm>
            <a:off x="2436240" y="2891683"/>
            <a:ext cx="745521" cy="0"/>
          </a:xfrm>
          <a:prstGeom prst="line"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715" name="矩形 14"/>
          <p:cNvSpPr/>
          <p:nvPr/>
        </p:nvSpPr>
        <p:spPr>
          <a:xfrm>
            <a:off x="521223" y="3700459"/>
            <a:ext cx="7950356" cy="954107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    通过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r>
              <a:rPr altLang="en-US" b="1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不仅</a:t>
            </a:r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altLang="en-US" b="1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方志敏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一人这样，甘于清贫、舍己为公是每一个共产党员具备的美德。</a:t>
            </a:r>
          </a:p>
        </p:txBody>
      </p:sp>
      <p:sp>
        <p:nvSpPr>
          <p:cNvPr id="1048716" name="TextBox 15"/>
          <p:cNvSpPr txBox="1"/>
          <p:nvPr/>
        </p:nvSpPr>
        <p:spPr>
          <a:xfrm>
            <a:off x="2188317" y="1422591"/>
            <a:ext cx="432048" cy="369332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1800" lang="en-US" smtClean="0">
                <a:solidFill>
                  <a:srgbClr val="FF0000"/>
                </a:solidFill>
              </a:rPr>
              <a:t>1</a:t>
            </a:r>
            <a:endParaRPr altLang="en-US" sz="1800" 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3145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0"/>
                                        <p:tgtEl>
                                          <p:spTgt spid="314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5"/>
                                        <p:tgtEl>
                                          <p:spTgt spid="314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20"/>
                                        <p:tgtEl>
                                          <p:spTgt spid="104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4" name="Picture 2" descr="E:\22春\资源\图片\课本图片\12清贫P63.jpg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 cstate="print"/>
          <a:srcRect t="47020" b="16800"/>
          <a:stretch>
            <a:fillRect/>
          </a:stretch>
        </p:blipFill>
        <p:spPr bwMode="auto">
          <a:xfrm>
            <a:off x="1403648" y="771550"/>
            <a:ext cx="6513313" cy="3026468"/>
          </a:xfrm>
          <a:prstGeom prst="rect"/>
          <a:noFill/>
        </p:spPr>
      </p:pic>
      <p:sp>
        <p:nvSpPr>
          <p:cNvPr id="1048717" name="圆角矩形 4"/>
          <p:cNvSpPr/>
          <p:nvPr/>
        </p:nvSpPr>
        <p:spPr>
          <a:xfrm>
            <a:off x="4283968" y="1830404"/>
            <a:ext cx="216024" cy="288032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18" name="圆角矩形 5"/>
          <p:cNvSpPr/>
          <p:nvPr/>
        </p:nvSpPr>
        <p:spPr>
          <a:xfrm>
            <a:off x="5756026" y="1843594"/>
            <a:ext cx="216024" cy="288032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19" name="矩形 6"/>
          <p:cNvSpPr/>
          <p:nvPr/>
        </p:nvSpPr>
        <p:spPr>
          <a:xfrm>
            <a:off x="3091730" y="1127778"/>
            <a:ext cx="5544616" cy="523220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动作描写表现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了国方兵士的贪婪。</a:t>
            </a:r>
          </a:p>
        </p:txBody>
      </p:sp>
      <p:sp>
        <p:nvSpPr>
          <p:cNvPr id="1048720" name="圆角矩形 7"/>
          <p:cNvSpPr/>
          <p:nvPr/>
        </p:nvSpPr>
        <p:spPr>
          <a:xfrm>
            <a:off x="6505583" y="2193933"/>
            <a:ext cx="360040" cy="288032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21" name="矩形 8"/>
          <p:cNvSpPr/>
          <p:nvPr/>
        </p:nvSpPr>
        <p:spPr>
          <a:xfrm>
            <a:off x="1275927" y="3957905"/>
            <a:ext cx="6768753" cy="954107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    刻画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出了国方兵士没有达到目的时</a:t>
            </a:r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altLang="en-US" b="1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丑恶嘴脸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048722" name="TextBox 9"/>
          <p:cNvSpPr txBox="1"/>
          <p:nvPr/>
        </p:nvSpPr>
        <p:spPr>
          <a:xfrm>
            <a:off x="1979712" y="758709"/>
            <a:ext cx="648072" cy="4001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2000" lang="en-US" smtClean="0">
                <a:solidFill>
                  <a:srgbClr val="FF0000"/>
                </a:solidFill>
              </a:rPr>
              <a:t>2</a:t>
            </a:r>
            <a:endParaRPr altLang="en-US" sz="2000" 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7"/>
                                        <p:tgtEl>
                                          <p:spTgt spid="104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12"/>
                                        <p:tgtEl>
                                          <p:spTgt spid="104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9" grpId="0" animBg="1"/>
      <p:bldP spid="10487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5" name="Picture 2" descr="E:\22春\资源\图片\课本图片\12清贫P63.jpg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 cstate="print"/>
          <a:srcRect t="47020" b="16800"/>
          <a:stretch>
            <a:fillRect/>
          </a:stretch>
        </p:blipFill>
        <p:spPr bwMode="auto">
          <a:xfrm>
            <a:off x="1403648" y="771550"/>
            <a:ext cx="6513313" cy="3026468"/>
          </a:xfrm>
          <a:prstGeom prst="rect"/>
          <a:noFill/>
        </p:spPr>
      </p:pic>
      <p:sp>
        <p:nvSpPr>
          <p:cNvPr id="1048723" name="TextBox 2"/>
          <p:cNvSpPr txBox="1"/>
          <p:nvPr/>
        </p:nvSpPr>
        <p:spPr>
          <a:xfrm>
            <a:off x="1979712" y="758709"/>
            <a:ext cx="648072" cy="4001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2000" lang="en-US" smtClean="0">
                <a:solidFill>
                  <a:srgbClr val="FF0000"/>
                </a:solidFill>
              </a:rPr>
              <a:t>2</a:t>
            </a:r>
            <a:endParaRPr altLang="en-US" sz="2000" lang="zh-CN">
              <a:solidFill>
                <a:srgbClr val="FF0000"/>
              </a:solidFill>
            </a:endParaRPr>
          </a:p>
        </p:txBody>
      </p:sp>
      <p:sp>
        <p:nvSpPr>
          <p:cNvPr id="1048724" name="圆角矩形 3"/>
          <p:cNvSpPr/>
          <p:nvPr/>
        </p:nvSpPr>
        <p:spPr>
          <a:xfrm>
            <a:off x="6616898" y="2500695"/>
            <a:ext cx="400589" cy="285035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25" name="圆角矩形 4"/>
          <p:cNvSpPr/>
          <p:nvPr/>
        </p:nvSpPr>
        <p:spPr>
          <a:xfrm>
            <a:off x="3203848" y="2785730"/>
            <a:ext cx="400589" cy="285035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26" name="圆角矩形 5"/>
          <p:cNvSpPr/>
          <p:nvPr/>
        </p:nvSpPr>
        <p:spPr>
          <a:xfrm>
            <a:off x="5190596" y="2806996"/>
            <a:ext cx="400589" cy="285035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27" name="圆角矩形 6"/>
          <p:cNvSpPr/>
          <p:nvPr/>
        </p:nvSpPr>
        <p:spPr>
          <a:xfrm>
            <a:off x="3350463" y="3113297"/>
            <a:ext cx="400589" cy="285035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28" name="圆角矩形 7"/>
          <p:cNvSpPr/>
          <p:nvPr/>
        </p:nvSpPr>
        <p:spPr>
          <a:xfrm>
            <a:off x="6062902" y="2806996"/>
            <a:ext cx="400589" cy="285035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29" name="圆角矩形 8"/>
          <p:cNvSpPr/>
          <p:nvPr/>
        </p:nvSpPr>
        <p:spPr>
          <a:xfrm>
            <a:off x="4614532" y="3121886"/>
            <a:ext cx="400589" cy="285035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30" name="矩形 9"/>
          <p:cNvSpPr/>
          <p:nvPr/>
        </p:nvSpPr>
        <p:spPr>
          <a:xfrm>
            <a:off x="107504" y="2089214"/>
            <a:ext cx="1729961" cy="553998"/>
          </a:xfrm>
          <a:prstGeom prst="rect"/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rtlCol="0" wrap="square">
            <a:spAutoFit/>
          </a:bodyPr>
          <a:p>
            <a:r>
              <a:rPr altLang="en-US" b="1" sz="3000" lang="zh-CN">
                <a:latin typeface="宋体" panose="02010600030101010101" pitchFamily="2" charset="-122"/>
                <a:ea typeface="宋体" panose="02010600030101010101" pitchFamily="2" charset="-122"/>
              </a:rPr>
              <a:t>动作描写</a:t>
            </a:r>
          </a:p>
        </p:txBody>
      </p:sp>
      <p:sp>
        <p:nvSpPr>
          <p:cNvPr id="1048731" name="圆角矩形 10"/>
          <p:cNvSpPr/>
          <p:nvPr/>
        </p:nvSpPr>
        <p:spPr>
          <a:xfrm>
            <a:off x="2413555" y="3151332"/>
            <a:ext cx="449723" cy="239991"/>
          </a:xfrm>
          <a:prstGeom prst="roundRect"/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sz="3200" lang="zh-CN">
              <a:solidFill>
                <a:srgbClr val="0000FF"/>
              </a:solidFill>
            </a:endParaRPr>
          </a:p>
        </p:txBody>
      </p:sp>
      <p:sp>
        <p:nvSpPr>
          <p:cNvPr id="1048732" name="圆角矩形 11"/>
          <p:cNvSpPr/>
          <p:nvPr/>
        </p:nvSpPr>
        <p:spPr>
          <a:xfrm>
            <a:off x="4067944" y="3146480"/>
            <a:ext cx="396044" cy="239991"/>
          </a:xfrm>
          <a:prstGeom prst="roundRect"/>
          <a:grp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sz="3200" lang="zh-CN">
              <a:solidFill>
                <a:srgbClr val="0000FF"/>
              </a:solidFill>
            </a:endParaRPr>
          </a:p>
        </p:txBody>
      </p:sp>
      <p:sp>
        <p:nvSpPr>
          <p:cNvPr id="1048733" name="矩形 12"/>
          <p:cNvSpPr/>
          <p:nvPr/>
        </p:nvSpPr>
        <p:spPr>
          <a:xfrm>
            <a:off x="106476" y="2852923"/>
            <a:ext cx="1791072" cy="553998"/>
          </a:xfrm>
          <a:prstGeom prst="rect"/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rtlCol="0" wrap="square">
            <a:spAutoFit/>
          </a:bodyPr>
          <a:p>
            <a:r>
              <a:rPr altLang="en-US" b="1" sz="3000" lang="zh-CN">
                <a:latin typeface="宋体" panose="02010600030101010101" pitchFamily="2" charset="-122"/>
                <a:ea typeface="宋体" panose="02010600030101010101" pitchFamily="2" charset="-122"/>
              </a:rPr>
              <a:t>神态描写</a:t>
            </a:r>
          </a:p>
        </p:txBody>
      </p:sp>
      <p:sp>
        <p:nvSpPr>
          <p:cNvPr id="1048734" name="矩形 13"/>
          <p:cNvSpPr/>
          <p:nvPr/>
        </p:nvSpPr>
        <p:spPr>
          <a:xfrm>
            <a:off x="928058" y="4033976"/>
            <a:ext cx="7604382" cy="584775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3200" lang="zh-CN">
                <a:latin typeface="楷体" panose="02010609060101010101" pitchFamily="49" charset="-122"/>
                <a:ea typeface="楷体" panose="02010609060101010101" pitchFamily="49" charset="-122"/>
              </a:rPr>
              <a:t>体现</a:t>
            </a: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altLang="en-US" b="1" sz="3200" lang="zh-CN"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方兵士的</a:t>
            </a: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自私贪财、穷凶极恶。</a:t>
            </a:r>
          </a:p>
        </p:txBody>
      </p:sp>
      <p:sp>
        <p:nvSpPr>
          <p:cNvPr id="1048735" name="TextBox 14"/>
          <p:cNvSpPr txBox="1"/>
          <p:nvPr/>
        </p:nvSpPr>
        <p:spPr>
          <a:xfrm>
            <a:off x="1979712" y="3363838"/>
            <a:ext cx="648072" cy="4001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2000" lang="en-US" smtClean="0">
                <a:solidFill>
                  <a:srgbClr val="FF0000"/>
                </a:solidFill>
              </a:rPr>
              <a:t>3</a:t>
            </a:r>
            <a:endParaRPr altLang="en-US" sz="2000" 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0"/>
                                        <p:tgtEl>
                                          <p:spTgt spid="104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3"/>
                                        <p:tgtEl>
                                          <p:spTgt spid="104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6"/>
                                        <p:tgtEl>
                                          <p:spTgt spid="104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9"/>
                                        <p:tgtEl>
                                          <p:spTgt spid="104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0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2"/>
                                        <p:tgtEl>
                                          <p:spTgt spid="104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31"/>
                                        <p:tgtEl>
                                          <p:spTgt spid="104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34"/>
                                        <p:tgtEl>
                                          <p:spTgt spid="104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24" grpId="0" animBg="1"/>
      <p:bldP spid="1048725" grpId="0" animBg="1"/>
      <p:bldP spid="1048726" grpId="0" animBg="1"/>
      <p:bldP spid="1048727" grpId="0" animBg="1"/>
      <p:bldP spid="1048728" grpId="0" animBg="1"/>
      <p:bldP spid="1048729" grpId="0" animBg="1"/>
      <p:bldP spid="1048730" grpId="0" animBg="1"/>
      <p:bldP spid="1048731" grpId="0" bldLvl="0" animBg="1"/>
      <p:bldP spid="1048732" grpId="0" bldLvl="0" animBg="1"/>
      <p:bldP spid="1048733" grpId="0" animBg="1"/>
      <p:bldP spid="10487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6" name="Picture 2" descr="E:\22春\资源\图片\课本图片\12清贫P63.jpg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899592" y="1131590"/>
            <a:ext cx="7650457" cy="854668"/>
          </a:xfrm>
          <a:prstGeom prst="rect"/>
          <a:noFill/>
        </p:spPr>
      </p:pic>
      <p:sp>
        <p:nvSpPr>
          <p:cNvPr id="1048736" name="TextBox 4"/>
          <p:cNvSpPr txBox="1"/>
          <p:nvPr/>
        </p:nvSpPr>
        <p:spPr>
          <a:xfrm>
            <a:off x="1619672" y="1108029"/>
            <a:ext cx="648072" cy="4001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2000" lang="en-US" smtClean="0">
                <a:solidFill>
                  <a:srgbClr val="FF0000"/>
                </a:solidFill>
              </a:rPr>
              <a:t>4</a:t>
            </a:r>
            <a:endParaRPr altLang="en-US" sz="2000" lang="zh-CN">
              <a:solidFill>
                <a:srgbClr val="FF0000"/>
              </a:solidFill>
            </a:endParaRPr>
          </a:p>
        </p:txBody>
      </p:sp>
      <p:sp>
        <p:nvSpPr>
          <p:cNvPr id="1048737" name="圆角矩形 6"/>
          <p:cNvSpPr/>
          <p:nvPr/>
        </p:nvSpPr>
        <p:spPr>
          <a:xfrm>
            <a:off x="5342822" y="1606745"/>
            <a:ext cx="648072" cy="285035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38" name="圆角矩形 7"/>
          <p:cNvSpPr/>
          <p:nvPr/>
        </p:nvSpPr>
        <p:spPr>
          <a:xfrm>
            <a:off x="6228184" y="1606744"/>
            <a:ext cx="648072" cy="285035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39" name="矩形 8"/>
          <p:cNvSpPr/>
          <p:nvPr/>
        </p:nvSpPr>
        <p:spPr>
          <a:xfrm>
            <a:off x="1358446" y="2931790"/>
            <a:ext cx="6732748" cy="1077218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    表现</a:t>
            </a:r>
            <a:r>
              <a:rPr altLang="en-US" b="1" sz="3200" lang="zh-CN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方志敏的不卑不亢</a:t>
            </a: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，正气凛然。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0"/>
                                        <p:tgtEl>
                                          <p:spTgt spid="104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15"/>
                                        <p:tgtEl>
                                          <p:spTgt spid="1048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37" grpId="0" animBg="1"/>
      <p:bldP spid="1048738" grpId="0" animBg="1"/>
      <p:bldP spid="10487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1"/>
          <p:cNvGrpSpPr/>
          <p:nvPr/>
        </p:nvGrpSpPr>
        <p:grpSpPr>
          <a:xfrm>
            <a:off x="251520" y="730822"/>
            <a:ext cx="8637297" cy="2241698"/>
            <a:chOff x="2046799" y="2881880"/>
            <a:chExt cx="2218844" cy="575872"/>
          </a:xfrm>
        </p:grpSpPr>
        <p:pic>
          <p:nvPicPr>
            <p:cNvPr id="2097177" name="Picture 2" descr="E:\22春\资源\图片\课本图片\12清贫P63.jpg"/>
            <p:cNvPicPr>
              <a:picLocks noChangeAspect="1" noChangeArrowheads="1"/>
            </p:cNvPicPr>
            <p:nvPr/>
          </p:nvPicPr>
          <p:blipFill rotWithShape="1">
            <a:blip xmlns:r="http://schemas.openxmlformats.org/officeDocument/2006/relationships" r:embed="rId1" cstate="print"/>
            <a:srcRect/>
            <a:stretch>
              <a:fillRect/>
            </a:stretch>
          </p:blipFill>
          <p:spPr bwMode="auto">
            <a:xfrm>
              <a:off x="2046799" y="2881880"/>
              <a:ext cx="2218844" cy="240914"/>
            </a:xfrm>
            <a:prstGeom prst="rect"/>
            <a:noFill/>
          </p:spPr>
        </p:pic>
        <p:pic>
          <p:nvPicPr>
            <p:cNvPr id="2097178" name="Picture 3" descr="E:\22春\资源\图片\课本图片\12清贫P64.jpg"/>
            <p:cNvPicPr>
              <a:picLocks noChangeAspect="1" noChangeArrowheads="1"/>
            </p:cNvPicPr>
            <p:nvPr/>
          </p:nvPicPr>
          <p:blipFill rotWithShape="1">
            <a:blip xmlns:r="http://schemas.openxmlformats.org/officeDocument/2006/relationships" r:embed="rId2" cstate="print"/>
            <a:srcRect/>
            <a:stretch>
              <a:fillRect/>
            </a:stretch>
          </p:blipFill>
          <p:spPr bwMode="auto">
            <a:xfrm>
              <a:off x="2046799" y="3103858"/>
              <a:ext cx="2218844" cy="353894"/>
            </a:xfrm>
            <a:prstGeom prst="rect"/>
            <a:noFill/>
          </p:spPr>
        </p:pic>
      </p:grpSp>
      <p:sp>
        <p:nvSpPr>
          <p:cNvPr id="1048740" name="TextBox 4"/>
          <p:cNvSpPr txBox="1"/>
          <p:nvPr/>
        </p:nvSpPr>
        <p:spPr>
          <a:xfrm>
            <a:off x="1043608" y="799615"/>
            <a:ext cx="648072" cy="4001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2000" lang="en-US" smtClean="0">
                <a:solidFill>
                  <a:srgbClr val="FF0000"/>
                </a:solidFill>
              </a:rPr>
              <a:t>5</a:t>
            </a:r>
            <a:endParaRPr altLang="en-US" sz="2000" lang="zh-CN">
              <a:solidFill>
                <a:srgbClr val="FF0000"/>
              </a:solidFill>
            </a:endParaRPr>
          </a:p>
        </p:txBody>
      </p:sp>
      <p:sp>
        <p:nvSpPr>
          <p:cNvPr id="1048741" name="TextBox 5"/>
          <p:cNvSpPr txBox="1"/>
          <p:nvPr/>
        </p:nvSpPr>
        <p:spPr>
          <a:xfrm>
            <a:off x="1043608" y="1682117"/>
            <a:ext cx="648072" cy="4001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2000" lang="en-US" smtClean="0">
                <a:solidFill>
                  <a:srgbClr val="FF0000"/>
                </a:solidFill>
              </a:rPr>
              <a:t>6</a:t>
            </a:r>
            <a:endParaRPr altLang="en-US" sz="2000" lang="zh-CN">
              <a:solidFill>
                <a:srgbClr val="FF0000"/>
              </a:solidFill>
            </a:endParaRPr>
          </a:p>
        </p:txBody>
      </p:sp>
      <p:cxnSp>
        <p:nvCxnSpPr>
          <p:cNvPr id="3145731" name="直接连接符 6"/>
          <p:cNvCxnSpPr>
            <a:cxnSpLocks/>
          </p:cNvCxnSpPr>
          <p:nvPr/>
        </p:nvCxnSpPr>
        <p:spPr>
          <a:xfrm>
            <a:off x="1619672" y="1185419"/>
            <a:ext cx="4320480" cy="14306"/>
          </a:xfrm>
          <a:prstGeom prst="line"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2" name="直接连接符 8"/>
          <p:cNvCxnSpPr>
            <a:cxnSpLocks/>
          </p:cNvCxnSpPr>
          <p:nvPr/>
        </p:nvCxnSpPr>
        <p:spPr>
          <a:xfrm flipV="1">
            <a:off x="1475656" y="1995686"/>
            <a:ext cx="6624736" cy="113011"/>
          </a:xfrm>
          <a:prstGeom prst="line"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3" name="直接连接符 10"/>
          <p:cNvCxnSpPr>
            <a:cxnSpLocks/>
          </p:cNvCxnSpPr>
          <p:nvPr/>
        </p:nvCxnSpPr>
        <p:spPr>
          <a:xfrm flipV="1">
            <a:off x="827584" y="2540745"/>
            <a:ext cx="648072" cy="1"/>
          </a:xfrm>
          <a:prstGeom prst="line"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742" name="圆角矩形 12"/>
          <p:cNvSpPr/>
          <p:nvPr/>
        </p:nvSpPr>
        <p:spPr>
          <a:xfrm>
            <a:off x="4205137" y="2149004"/>
            <a:ext cx="696471" cy="339013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43" name="圆角矩形 13"/>
          <p:cNvSpPr/>
          <p:nvPr/>
        </p:nvSpPr>
        <p:spPr>
          <a:xfrm>
            <a:off x="6660232" y="2114211"/>
            <a:ext cx="1008112" cy="339013"/>
          </a:xfrm>
          <a:prstGeom prst="roundRect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44" name="矩形 14"/>
          <p:cNvSpPr/>
          <p:nvPr/>
        </p:nvSpPr>
        <p:spPr>
          <a:xfrm>
            <a:off x="861756" y="3562440"/>
            <a:ext cx="7416824" cy="584775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pPr algn="ctr"/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形象</a:t>
            </a: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地刻画出了兵士贪婪无比的嘴脸。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7"/>
                                        <p:tgtEl>
                                          <p:spTgt spid="314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2"/>
                                        <p:tgtEl>
                                          <p:spTgt spid="314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7"/>
                                        <p:tgtEl>
                                          <p:spTgt spid="3145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8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0"/>
                                        <p:tgtEl>
                                          <p:spTgt spid="1048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1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3"/>
                                        <p:tgtEl>
                                          <p:spTgt spid="1048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6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28"/>
                                        <p:tgtEl>
                                          <p:spTgt spid="104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2" grpId="0" animBg="1"/>
      <p:bldP spid="1048743" grpId="0" animBg="1"/>
      <p:bldP spid="10487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Picture 2" descr="http://www.qstheory.cn/dukan/qs/2019-07/16/1124749991_15630701164481n.jpg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-36513" y="5094"/>
            <a:ext cx="9253709" cy="5158944"/>
          </a:xfrm>
          <a:prstGeom prst="rect"/>
          <a:noFill/>
        </p:spPr>
      </p:pic>
      <p:sp>
        <p:nvSpPr>
          <p:cNvPr id="1048583" name="TextBox 3"/>
          <p:cNvSpPr txBox="1"/>
          <p:nvPr/>
        </p:nvSpPr>
        <p:spPr>
          <a:xfrm>
            <a:off x="914810" y="294149"/>
            <a:ext cx="7314381" cy="1135380"/>
          </a:xfrm>
          <a:prstGeom prst="rect"/>
          <a:noFill/>
        </p:spPr>
        <p:txBody>
          <a:bodyPr bIns="34290" lIns="68580" rIns="68580" rtlCol="0" tIns="34290" wrap="square">
            <a:spAutoFit/>
          </a:bodyPr>
          <a:p>
            <a:r>
              <a:rPr altLang="en-US" b="1" dirty="0" sz="3600" lang="zh-CN">
                <a:effectLst>
                  <a:outerShdw algn="l" blurRad="50800" dist="38100" rotWithShape="0">
                    <a:schemeClr val="accent2">
                      <a:lumMod val="40000"/>
                      <a:lumOff val="6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千秋青史永留红，百代难忘正学功。</a:t>
            </a:r>
          </a:p>
          <a:p>
            <a:r>
              <a:rPr altLang="en-US" b="1" dirty="0" sz="3600" lang="zh-CN" smtClean="0">
                <a:effectLst>
                  <a:outerShdw algn="l" blurRad="50800" dist="38100" rotWithShape="0">
                    <a:schemeClr val="accent2">
                      <a:lumMod val="40000"/>
                      <a:lumOff val="6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纵使</a:t>
            </a:r>
            <a:r>
              <a:rPr altLang="en-US" b="1" dirty="0" sz="3600" lang="zh-CN">
                <a:effectLst>
                  <a:outerShdw algn="l" blurRad="50800" dist="38100" rotWithShape="0">
                    <a:schemeClr val="accent2">
                      <a:lumMod val="40000"/>
                      <a:lumOff val="60000"/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血痕终化碧，弋阳依旧万株枫。</a:t>
            </a:r>
          </a:p>
        </p:txBody>
      </p:sp>
      <p:sp>
        <p:nvSpPr>
          <p:cNvPr id="1048584" name="矩形 1"/>
          <p:cNvSpPr/>
          <p:nvPr/>
        </p:nvSpPr>
        <p:spPr>
          <a:xfrm>
            <a:off x="-36513" y="3348156"/>
            <a:ext cx="9253709" cy="1767841"/>
          </a:xfrm>
          <a:prstGeom prst="rect"/>
          <a:solidFill>
            <a:schemeClr val="bg1">
              <a:alpha val="79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fontAlgn="auto" indent="623888"/>
            <a:r>
              <a:rPr altLang="en-US" b="1" dirty="0" sz="2800" lang="zh-CN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这是我国现代著名的作家、文学家郭沫若写给方志敏的一首诗，那么方志敏究竟是怎样的一个人？今天，我们一起看看方志敏在狱中写的一篇文章</a:t>
            </a:r>
            <a:r>
              <a:rPr altLang="zh-CN" b="1" sz="2800" lang="en-US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《</a:t>
            </a:r>
            <a:r>
              <a:rPr altLang="en-US" b="1" sz="2800" lang="zh-CN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清贫</a:t>
            </a:r>
            <a:r>
              <a:rPr altLang="zh-CN" b="1" sz="2800" lang="en-US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altLang="en-US" b="1" sz="2800" lang="zh-CN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，了解一个普通共产党然的清廉自洁的崇高品质</a:t>
            </a:r>
            <a:r>
              <a:rPr altLang="en-US" b="1" sz="2800" lang="zh-CN" smtClean="0">
                <a:solidFill>
                  <a:schemeClr val="tx1"/>
                </a:solidFill>
                <a:effectLst/>
                <a:latin typeface="黑体" pitchFamily="49" charset="-122"/>
                <a:ea typeface="黑体" pitchFamily="49" charset="-122"/>
              </a:rPr>
              <a:t>。</a:t>
            </a:r>
            <a:endParaRPr altLang="en-US" b="1" dirty="0" sz="2800" lang="zh-CN">
              <a:solidFill>
                <a:schemeClr val="tx1"/>
              </a:solidFill>
              <a:effectLst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9" name="Picture 3" descr="E:\22春\资源\图片\课本图片\12清贫P64.jpg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539552" y="915566"/>
            <a:ext cx="8031527" cy="1258221"/>
          </a:xfrm>
          <a:prstGeom prst="rect"/>
          <a:noFill/>
        </p:spPr>
      </p:pic>
      <p:cxnSp>
        <p:nvCxnSpPr>
          <p:cNvPr id="3145734" name="直接连接符 4"/>
          <p:cNvCxnSpPr>
            <a:cxnSpLocks/>
          </p:cNvCxnSpPr>
          <p:nvPr/>
        </p:nvCxnSpPr>
        <p:spPr>
          <a:xfrm flipV="1">
            <a:off x="2411760" y="1635646"/>
            <a:ext cx="5544616" cy="54434"/>
          </a:xfrm>
          <a:prstGeom prst="line"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745" name="矩形 5"/>
          <p:cNvSpPr/>
          <p:nvPr/>
        </p:nvSpPr>
        <p:spPr>
          <a:xfrm>
            <a:off x="755576" y="3363838"/>
            <a:ext cx="7718808" cy="1077218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    与</a:t>
            </a: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国民党当官的形成很鲜明的对比，衬托</a:t>
            </a:r>
            <a:r>
              <a:rPr altLang="en-US" b="1" sz="3200" lang="zh-CN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方志敏高洁的品质。</a:t>
            </a:r>
            <a:endParaRPr altLang="en-US" b="1" dirty="0" sz="32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746" name="TextBox 6"/>
          <p:cNvSpPr txBox="1"/>
          <p:nvPr/>
        </p:nvSpPr>
        <p:spPr>
          <a:xfrm>
            <a:off x="1259632" y="915566"/>
            <a:ext cx="648072" cy="4001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2000" lang="en-US" smtClean="0">
                <a:solidFill>
                  <a:srgbClr val="FF0000"/>
                </a:solidFill>
              </a:rPr>
              <a:t>7</a:t>
            </a:r>
            <a:endParaRPr altLang="en-US" sz="2000" lang="zh-CN">
              <a:solidFill>
                <a:srgbClr val="FF0000"/>
              </a:solidFill>
            </a:endParaRPr>
          </a:p>
        </p:txBody>
      </p:sp>
      <p:cxnSp>
        <p:nvCxnSpPr>
          <p:cNvPr id="3145735" name="直接连接符 2"/>
          <p:cNvCxnSpPr>
            <a:cxnSpLocks/>
          </p:cNvCxnSpPr>
          <p:nvPr/>
        </p:nvCxnSpPr>
        <p:spPr>
          <a:xfrm>
            <a:off x="5868144" y="1252612"/>
            <a:ext cx="1944216" cy="0"/>
          </a:xfrm>
          <a:prstGeom prst="line"/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6" name="直接连接符 7"/>
          <p:cNvCxnSpPr>
            <a:cxnSpLocks/>
          </p:cNvCxnSpPr>
          <p:nvPr/>
        </p:nvCxnSpPr>
        <p:spPr>
          <a:xfrm>
            <a:off x="1093054" y="1690080"/>
            <a:ext cx="958666" cy="0"/>
          </a:xfrm>
          <a:prstGeom prst="line"/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7"/>
                                        <p:tgtEl>
                                          <p:spTgt spid="3145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0"/>
                                        <p:tgtEl>
                                          <p:spTgt spid="3145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5"/>
                                        <p:tgtEl>
                                          <p:spTgt spid="3145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20"/>
                                        <p:tgtEl>
                                          <p:spTgt spid="1048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7" name="矩形 1"/>
          <p:cNvSpPr/>
          <p:nvPr/>
        </p:nvSpPr>
        <p:spPr>
          <a:xfrm>
            <a:off x="611560" y="455052"/>
            <a:ext cx="8064896" cy="1281889"/>
          </a:xfrm>
          <a:prstGeom prst="rect"/>
        </p:spPr>
        <p:txBody>
          <a:bodyPr wrap="square">
            <a:spAutoFit/>
          </a:bodyPr>
          <a:p>
            <a:pPr algn="just">
              <a:lnSpc>
                <a:spcPct val="130000"/>
              </a:lnSpc>
            </a:pPr>
            <a:r>
              <a:rPr altLang="en-US" b="1" dirty="0" sz="3200" lang="zh-CN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总结：从方志敏和国方兵士在动作、语言、神态的对比中，你体会到了什么？</a:t>
            </a:r>
            <a:endParaRPr altLang="en-US" b="1" dirty="0" sz="3200" lang="zh-CN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48748" name="矩形 10"/>
          <p:cNvSpPr/>
          <p:nvPr/>
        </p:nvSpPr>
        <p:spPr>
          <a:xfrm>
            <a:off x="3654704" y="2032964"/>
            <a:ext cx="4805727" cy="707886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4000" lang="zh-CN">
                <a:latin typeface="宋体" panose="02010600030101010101" pitchFamily="2" charset="-122"/>
                <a:ea typeface="宋体" panose="02010600030101010101" pitchFamily="2" charset="-122"/>
              </a:rPr>
              <a:t>自私</a:t>
            </a:r>
            <a:r>
              <a:rPr altLang="en-US" b="1" sz="40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贪财、穷凶极恶</a:t>
            </a:r>
            <a:endParaRPr altLang="en-US" b="1" dirty="0" sz="4000" 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749" name="矩形 2"/>
          <p:cNvSpPr/>
          <p:nvPr/>
        </p:nvSpPr>
        <p:spPr>
          <a:xfrm>
            <a:off x="1187624" y="2094519"/>
            <a:ext cx="2037737" cy="646331"/>
          </a:xfrm>
          <a:prstGeom prst="rect"/>
        </p:spPr>
        <p:txBody>
          <a:bodyPr wrap="none">
            <a:spAutoFit/>
          </a:bodyPr>
          <a:p>
            <a:pPr lvl="0"/>
            <a:r>
              <a:rPr altLang="en-US" b="1" sz="3600" lang="zh-CN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国方兵士</a:t>
            </a:r>
            <a:endParaRPr altLang="en-US" b="1" dirty="0" sz="3600" lang="zh-CN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750" name="矩形 6"/>
          <p:cNvSpPr/>
          <p:nvPr/>
        </p:nvSpPr>
        <p:spPr>
          <a:xfrm>
            <a:off x="3654704" y="3520048"/>
            <a:ext cx="4805727" cy="707886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4000" lang="zh-CN">
                <a:latin typeface="宋体" panose="02010600030101010101" pitchFamily="2" charset="-122"/>
                <a:ea typeface="宋体" panose="02010600030101010101" pitchFamily="2" charset="-122"/>
              </a:rPr>
              <a:t>廉洁奉公、一身正气</a:t>
            </a:r>
            <a:endParaRPr altLang="en-US" b="1" dirty="0" sz="4000" 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751" name="矩形 7"/>
          <p:cNvSpPr/>
          <p:nvPr/>
        </p:nvSpPr>
        <p:spPr>
          <a:xfrm>
            <a:off x="1187623" y="3581603"/>
            <a:ext cx="2037737" cy="646331"/>
          </a:xfrm>
          <a:prstGeom prst="rect"/>
        </p:spPr>
        <p:txBody>
          <a:bodyPr wrap="square">
            <a:spAutoFit/>
          </a:bodyPr>
          <a:p>
            <a:pPr algn="ctr" lvl="0"/>
            <a:r>
              <a:rPr altLang="en-US" b="1" sz="3600" lang="zh-CN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方志敏</a:t>
            </a:r>
            <a:endParaRPr altLang="en-US" b="1" dirty="0" sz="3600" lang="zh-CN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13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48" grpId="0" animBg="1"/>
      <p:bldP spid="1048749" grpId="0"/>
      <p:bldP spid="1048750" grpId="0" animBg="1"/>
      <p:bldP spid="104875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0" name="Picture 3" descr="E:\22春\资源\图片\课本图片\12清贫P64.jpg"/>
          <p:cNvPicPr>
            <a:picLocks noChangeAspect="1" noChangeArrowheads="1"/>
          </p:cNvPicPr>
          <p:nvPr/>
        </p:nvPicPr>
        <p:blipFill rotWithShape="1"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1043608" y="1131590"/>
            <a:ext cx="7462439" cy="2376264"/>
          </a:xfrm>
          <a:prstGeom prst="rect"/>
          <a:noFill/>
        </p:spPr>
      </p:pic>
      <p:sp>
        <p:nvSpPr>
          <p:cNvPr id="1048752" name="TextBox 2"/>
          <p:cNvSpPr txBox="1"/>
          <p:nvPr/>
        </p:nvSpPr>
        <p:spPr>
          <a:xfrm>
            <a:off x="1691680" y="1179261"/>
            <a:ext cx="576064" cy="400110"/>
          </a:xfrm>
          <a:prstGeom prst="rect"/>
          <a:noFill/>
        </p:spPr>
        <p:txBody>
          <a:bodyPr rtlCol="0" wrap="square">
            <a:spAutoFit/>
          </a:bodyPr>
          <a:p>
            <a:r>
              <a:rPr altLang="zh-CN" sz="2000" lang="en-US" smtClean="0">
                <a:solidFill>
                  <a:srgbClr val="FF0000"/>
                </a:solidFill>
              </a:rPr>
              <a:t>8</a:t>
            </a:r>
            <a:endParaRPr altLang="en-US" sz="2000" lang="zh-CN">
              <a:solidFill>
                <a:srgbClr val="FF0000"/>
              </a:solidFill>
            </a:endParaRPr>
          </a:p>
        </p:txBody>
      </p:sp>
      <p:sp>
        <p:nvSpPr>
          <p:cNvPr id="1048753" name="矩形 3"/>
          <p:cNvSpPr/>
          <p:nvPr/>
        </p:nvSpPr>
        <p:spPr>
          <a:xfrm>
            <a:off x="7517219" y="1162234"/>
            <a:ext cx="223134" cy="342990"/>
          </a:xfrm>
          <a:prstGeom prst="rect"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54" name="矩形 4"/>
          <p:cNvSpPr/>
          <p:nvPr/>
        </p:nvSpPr>
        <p:spPr>
          <a:xfrm>
            <a:off x="3553255" y="1594982"/>
            <a:ext cx="828373" cy="314992"/>
          </a:xfrm>
          <a:prstGeom prst="rect"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55" name="矩形 5"/>
          <p:cNvSpPr/>
          <p:nvPr/>
        </p:nvSpPr>
        <p:spPr>
          <a:xfrm>
            <a:off x="444842" y="0"/>
            <a:ext cx="8395908" cy="954107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    形象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地刻画出了兵士贪婪无比</a:t>
            </a:r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altLang="en-US" b="1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嘴脸，衬托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出方志敏</a:t>
            </a:r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同志</a:t>
            </a:r>
            <a:r>
              <a:rPr altLang="en-US" b="1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的不卑不亢，正气凛然，以及他的清廉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048756" name="椭圆 6"/>
          <p:cNvSpPr/>
          <p:nvPr/>
        </p:nvSpPr>
        <p:spPr>
          <a:xfrm>
            <a:off x="6660232" y="1953154"/>
            <a:ext cx="432048" cy="324036"/>
          </a:xfrm>
          <a:prstGeom prst="ellipse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57" name="椭圆 7"/>
          <p:cNvSpPr/>
          <p:nvPr/>
        </p:nvSpPr>
        <p:spPr>
          <a:xfrm>
            <a:off x="2251682" y="2364075"/>
            <a:ext cx="1168190" cy="324036"/>
          </a:xfrm>
          <a:prstGeom prst="ellipse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58" name="椭圆 8"/>
          <p:cNvSpPr/>
          <p:nvPr/>
        </p:nvSpPr>
        <p:spPr>
          <a:xfrm>
            <a:off x="3797532" y="2741276"/>
            <a:ext cx="1278523" cy="324036"/>
          </a:xfrm>
          <a:prstGeom prst="ellipse"/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59" name="矩形 9"/>
          <p:cNvSpPr/>
          <p:nvPr/>
        </p:nvSpPr>
        <p:spPr>
          <a:xfrm>
            <a:off x="309698" y="3582764"/>
            <a:ext cx="8582782" cy="1077218"/>
          </a:xfrm>
          <a:prstGeom prst="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    表现出了国民党兵士自私贪财，穷凶极恶，侧面衬托了方志敏清贫、朴素的生活。</a:t>
            </a:r>
            <a:endParaRPr altLang="en-US" b="1" dirty="0" sz="32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dur="500" id="7"/>
                                        <p:tgtEl>
                                          <p:spTgt spid="1048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1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dur="500" id="12"/>
                                        <p:tgtEl>
                                          <p:spTgt spid="1048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17"/>
                                        <p:tgtEl>
                                          <p:spTgt spid="104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2"/>
                                        <p:tgtEl>
                                          <p:spTgt spid="104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7"/>
                                        <p:tgtEl>
                                          <p:spTgt spid="104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32"/>
                                        <p:tgtEl>
                                          <p:spTgt spid="104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37"/>
                                        <p:tgtEl>
                                          <p:spTgt spid="104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3" grpId="0" animBg="1"/>
      <p:bldP spid="1048754" grpId="0" animBg="1"/>
      <p:bldP spid="1048755" grpId="0" animBg="1"/>
      <p:bldP spid="1048756" grpId="0" animBg="1"/>
      <p:bldP spid="1048757" grpId="0" animBg="1"/>
      <p:bldP spid="1048758" grpId="0" animBg="1"/>
      <p:bldP spid="104875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1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580112" y="627534"/>
            <a:ext cx="2820211" cy="3900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algn="ctr" blurRad="63500" rotWithShape="0" sx="102000" sy="102000">
              <a:prstClr val="black">
                <a:alpha val="40000"/>
              </a:prstClr>
            </a:outerShdw>
          </a:effectLst>
        </p:spPr>
      </p:pic>
      <p:sp>
        <p:nvSpPr>
          <p:cNvPr id="1048760" name="TextBox 3"/>
          <p:cNvSpPr txBox="1"/>
          <p:nvPr/>
        </p:nvSpPr>
        <p:spPr>
          <a:xfrm>
            <a:off x="410734" y="498931"/>
            <a:ext cx="4881346" cy="1786643"/>
          </a:xfrm>
          <a:prstGeom prst="rect"/>
          <a:noFill/>
        </p:spPr>
        <p:txBody>
          <a:bodyPr rtlCol="0" wrap="square">
            <a:spAutoFit/>
          </a:bodyPr>
          <a:p>
            <a:pPr>
              <a:lnSpc>
                <a:spcPct val="120000"/>
              </a:lnSpc>
            </a:pPr>
            <a:r>
              <a:rPr altLang="en-US" sz="3200" lang="zh-CN" smtClean="0">
                <a:latin typeface="黑体" pitchFamily="49" charset="-122"/>
                <a:ea typeface="黑体" pitchFamily="49" charset="-122"/>
              </a:rPr>
              <a:t>    一起来总结：你从这些语句中体会到方志敏</a:t>
            </a:r>
            <a:r>
              <a:rPr altLang="en-US" dirty="0" sz="3200" lang="zh-CN" smtClean="0">
                <a:latin typeface="黑体" pitchFamily="49" charset="-122"/>
                <a:ea typeface="黑体" pitchFamily="49" charset="-122"/>
              </a:rPr>
              <a:t>是个怎样的人？</a:t>
            </a:r>
            <a:endParaRPr altLang="en-US" dirty="0" sz="3200" lang="zh-CN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48761" name="圆角矩形 8"/>
          <p:cNvSpPr/>
          <p:nvPr/>
        </p:nvSpPr>
        <p:spPr>
          <a:xfrm>
            <a:off x="683568" y="2715767"/>
            <a:ext cx="1224136" cy="646986"/>
          </a:xfrm>
          <a:prstGeom prst="round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pPr algn="ctr"/>
            <a:r>
              <a:rPr altLang="en-US" b="1" dirty="0" sz="32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清贫</a:t>
            </a:r>
          </a:p>
        </p:txBody>
      </p:sp>
      <p:sp>
        <p:nvSpPr>
          <p:cNvPr id="1048762" name="圆角矩形 9"/>
          <p:cNvSpPr/>
          <p:nvPr/>
        </p:nvSpPr>
        <p:spPr>
          <a:xfrm>
            <a:off x="2973615" y="2715766"/>
            <a:ext cx="1224136" cy="646986"/>
          </a:xfrm>
          <a:prstGeom prst="round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pPr algn="ctr"/>
            <a:r>
              <a:rPr altLang="en-US" b="1" dirty="0" sz="32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朴素</a:t>
            </a:r>
          </a:p>
        </p:txBody>
      </p:sp>
      <p:sp>
        <p:nvSpPr>
          <p:cNvPr id="1048763" name="圆角矩形 10"/>
          <p:cNvSpPr/>
          <p:nvPr/>
        </p:nvSpPr>
        <p:spPr>
          <a:xfrm>
            <a:off x="683568" y="3763566"/>
            <a:ext cx="1944216" cy="646986"/>
          </a:xfrm>
          <a:prstGeom prst="round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pPr algn="ctr"/>
            <a:r>
              <a:rPr altLang="en-US" b="1" dirty="0" sz="32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矜持不苟</a:t>
            </a:r>
          </a:p>
        </p:txBody>
      </p:sp>
      <p:sp>
        <p:nvSpPr>
          <p:cNvPr id="1048764" name="圆角矩形 11"/>
          <p:cNvSpPr/>
          <p:nvPr/>
        </p:nvSpPr>
        <p:spPr>
          <a:xfrm>
            <a:off x="2973615" y="3761987"/>
            <a:ext cx="2102441" cy="646986"/>
          </a:xfrm>
          <a:prstGeom prst="round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pPr algn="ctr"/>
            <a:r>
              <a:rPr altLang="en-US" b="1" dirty="0" sz="32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舍己为公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2"/>
                                        <p:tgtEl>
                                          <p:spTgt spid="104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7"/>
                                        <p:tgtEl>
                                          <p:spTgt spid="104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2"/>
                                        <p:tgtEl>
                                          <p:spTgt spid="104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1" grpId="0" bldLvl="0" animBg="1"/>
      <p:bldP spid="1048762" grpId="0" bldLvl="0" animBg="1"/>
      <p:bldP spid="1048763" grpId="0" bldLvl="0" animBg="1"/>
      <p:bldP spid="104876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5" name="文本框 6"/>
          <p:cNvSpPr txBox="1"/>
          <p:nvPr/>
        </p:nvSpPr>
        <p:spPr>
          <a:xfrm>
            <a:off x="1331640" y="1661924"/>
            <a:ext cx="7200913" cy="1274195"/>
          </a:xfrm>
          <a:prstGeom prst="rect"/>
          <a:noFill/>
          <a:ln w="12700" cmpd="sng">
            <a:noFill/>
            <a:prstDash val="lgDashDotDot"/>
          </a:ln>
        </p:spPr>
        <p:txBody>
          <a:bodyPr anchor="t" rtlCol="0" wrap="square">
            <a:spAutoFit/>
          </a:bodyPr>
          <a:p>
            <a:pPr fontAlgn="auto">
              <a:lnSpc>
                <a:spcPct val="120000"/>
              </a:lnSpc>
            </a:pPr>
            <a:r>
              <a:rPr altLang="en-US" sz="32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自由朗读下面的句子，体会方志敏的清贫。</a:t>
            </a:r>
            <a:endParaRPr altLang="zh-CN" dirty="0" sz="3200" 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97182" name="图片 7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259632" y="1347614"/>
            <a:ext cx="1012825" cy="1014412"/>
          </a:xfrm>
          <a:prstGeom prst="rect"/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6" name="矩形 9"/>
          <p:cNvSpPr/>
          <p:nvPr/>
        </p:nvSpPr>
        <p:spPr>
          <a:xfrm>
            <a:off x="568018" y="728837"/>
            <a:ext cx="8108438" cy="3711785"/>
          </a:xfrm>
          <a:prstGeom prst="rect"/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altLang="en-US" b="1" dirty="0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经手的款项，总在数百万元</a:t>
            </a:r>
            <a:r>
              <a:rPr altLang="en-US" b="1" dirty="0" sz="28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altLang="zh-CN" b="1" dirty="0" sz="2800" lang="en-US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altLang="en-US" b="1" dirty="0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我确实一个</a:t>
            </a:r>
            <a:r>
              <a:rPr altLang="en-US" b="1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铜</a:t>
            </a:r>
            <a:r>
              <a:rPr altLang="en-US" b="1" sz="28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板</a:t>
            </a:r>
            <a:r>
              <a:rPr altLang="en-US" b="1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都</a:t>
            </a:r>
            <a:r>
              <a:rPr altLang="en-US" b="1" sz="28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没</a:t>
            </a:r>
            <a:r>
              <a:rPr altLang="en-US" b="1" dirty="0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有存</a:t>
            </a:r>
            <a:r>
              <a:rPr altLang="en-US" b="1" dirty="0" sz="28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altLang="zh-CN" b="1" dirty="0" sz="2800" lang="en-US" smtClean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altLang="en-US" b="1" dirty="0" sz="28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去年</a:t>
            </a:r>
            <a:r>
              <a:rPr altLang="en-US" b="1" dirty="0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暑天我穿的几套旧的汗</a:t>
            </a:r>
            <a:r>
              <a:rPr altLang="en-US" b="1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褂</a:t>
            </a:r>
            <a:r>
              <a:rPr altLang="en-US" b="1" sz="28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裤，与</a:t>
            </a:r>
            <a:r>
              <a:rPr altLang="en-US" b="1" dirty="0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几双缝上底的线袜，已交给我的妻放在深山坞里</a:t>
            </a:r>
            <a:r>
              <a:rPr altLang="en-US" b="1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保藏</a:t>
            </a:r>
            <a:r>
              <a:rPr altLang="en-US" b="1" sz="28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着</a:t>
            </a:r>
            <a:r>
              <a:rPr altLang="zh-CN" b="1" sz="2800" lang="en-US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altLang="en-US" b="1" sz="28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怕</a:t>
            </a:r>
            <a:r>
              <a:rPr altLang="en-US" b="1" dirty="0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国军进攻时，被人抢了去，准备今年暑天拿出来</a:t>
            </a:r>
            <a:r>
              <a:rPr altLang="en-US" b="1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再</a:t>
            </a:r>
            <a:r>
              <a:rPr altLang="en-US" b="1" sz="28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穿；那些</a:t>
            </a:r>
            <a:r>
              <a:rPr altLang="en-US" b="1" dirty="0" sz="2800" lang="zh-CN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就算是我唯一的财产了。但我说出那几件“传世宝”来，岂不要叫那些富翁们齿冷三天？！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7"/>
                                        <p:tgtEl>
                                          <p:spTgt spid="1048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8"/>
                                        <p:tgtEl>
                                          <p:spTgt spid="10487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">
                      <p:stCondLst>
                        <p:cond delay="indefinite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3"/>
                                        <p:tgtEl>
                                          <p:spTgt spid="1048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4"/>
                                        <p:tgtEl>
                                          <p:spTgt spid="1048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6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矩形 1"/>
          <p:cNvSpPr/>
          <p:nvPr/>
        </p:nvSpPr>
        <p:spPr>
          <a:xfrm>
            <a:off x="1394626" y="2859782"/>
            <a:ext cx="6543706" cy="1200329"/>
          </a:xfrm>
          <a:prstGeom prst="rect"/>
        </p:spPr>
        <p:txBody>
          <a:bodyPr wrap="square">
            <a:spAutoFit/>
          </a:bodyPr>
          <a:p>
            <a:r>
              <a:rPr altLang="zh-CN" b="1" sz="2400" lang="en-US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altLang="zh-CN" b="1" sz="2400" 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altLang="zh-CN" b="1" sz="24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altLang="zh-CN" b="1" sz="2400" lang="zh-CN">
                <a:latin typeface="楷体" panose="02010609060101010101" pitchFamily="49" charset="-122"/>
                <a:ea typeface="楷体" panose="02010609060101010101" pitchFamily="49" charset="-122"/>
              </a:rPr>
              <a:t>一步交代了自己的财产，使得“清贫”真实可信，使文章表述的观点有充分的说服力和感染力，同时也深化了主题。</a:t>
            </a:r>
            <a:endParaRPr altLang="en-US" b="1" sz="24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768" name="矩形 2"/>
          <p:cNvSpPr/>
          <p:nvPr/>
        </p:nvSpPr>
        <p:spPr>
          <a:xfrm>
            <a:off x="1394626" y="1205240"/>
            <a:ext cx="6768752" cy="954107"/>
          </a:xfrm>
          <a:prstGeom prst="rect"/>
        </p:spPr>
        <p:txBody>
          <a:bodyPr wrap="square">
            <a:spAutoFit/>
          </a:bodyPr>
          <a:p>
            <a:pPr lvl="0"/>
            <a:r>
              <a:rPr altLang="zh-CN" b="1" sz="2800" lang="en-US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altLang="zh-CN" b="1" sz="2800" lang="zh-CN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altLang="zh-CN" b="1" sz="2800" lang="zh-CN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一段对方志敏“家底”的补叙有什么表达作用？</a:t>
            </a:r>
          </a:p>
        </p:txBody>
      </p:sp>
      <p:pic>
        <p:nvPicPr>
          <p:cNvPr id="2097183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1259632" y="667880"/>
            <a:ext cx="1016000" cy="1014413"/>
          </a:xfrm>
          <a:prstGeom prst="rect"/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7"/>
                                        <p:tgtEl>
                                          <p:spTgt spid="1048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6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9" name="文本框 6"/>
          <p:cNvSpPr txBox="1"/>
          <p:nvPr/>
        </p:nvSpPr>
        <p:spPr>
          <a:xfrm>
            <a:off x="827584" y="1203598"/>
            <a:ext cx="7416937" cy="2456057"/>
          </a:xfrm>
          <a:prstGeom prst="rect"/>
          <a:noFill/>
          <a:ln w="12700" cmpd="sng">
            <a:noFill/>
            <a:prstDash val="lgDashDotDot"/>
          </a:ln>
        </p:spPr>
        <p:txBody>
          <a:bodyPr anchor="t" rtlCol="0" wrap="square">
            <a:spAutoFit/>
          </a:bodyPr>
          <a:p>
            <a:pPr fontAlgn="auto">
              <a:lnSpc>
                <a:spcPct val="120000"/>
              </a:lnSpc>
            </a:pPr>
            <a:r>
              <a:rPr altLang="en-US" sz="32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无论国民党兵士怎么搜，怎么说，怎么做，结果都一样</a:t>
            </a:r>
            <a:r>
              <a:rPr altLang="zh-CN" sz="3200" 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altLang="en-US" sz="32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一个铜板也没找到。请你结合课题，说说你对“清贫”</a:t>
            </a:r>
            <a:r>
              <a:rPr altLang="en-US" sz="3200" lang="zh-CN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altLang="en-US" sz="32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理解吧！</a:t>
            </a:r>
            <a:endParaRPr altLang="zh-CN" dirty="0" sz="3200" lang="en-US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0" name="矩形 1"/>
          <p:cNvSpPr/>
          <p:nvPr/>
        </p:nvSpPr>
        <p:spPr>
          <a:xfrm>
            <a:off x="2854190" y="689767"/>
            <a:ext cx="5606241" cy="2192908"/>
          </a:xfrm>
          <a:prstGeom prst="rect"/>
          <a:ln>
            <a:noFill/>
            <a:prstDash val="lgDashDot"/>
          </a:ln>
        </p:spPr>
        <p:txBody>
          <a:bodyPr wrap="square">
            <a:spAutoFit/>
          </a:bodyPr>
          <a:p>
            <a:pPr indent="812800">
              <a:lnSpc>
                <a:spcPct val="150000"/>
              </a:lnSpc>
            </a:pP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清贫、</a:t>
            </a:r>
            <a:r>
              <a:rPr altLang="en-US" b="1" dirty="0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洁白朴素</a:t>
            </a: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的生活，正是我们革命者能够战胜许多困难的地方！</a:t>
            </a:r>
          </a:p>
        </p:txBody>
      </p:sp>
      <p:pic>
        <p:nvPicPr>
          <p:cNvPr id="2097184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08181" y="478737"/>
            <a:ext cx="2052750" cy="2614968"/>
          </a:xfrm>
          <a:prstGeom prst="ellipse"/>
          <a:ln>
            <a:noFill/>
          </a:ln>
          <a:effectLst>
            <a:softEdge rad="12700"/>
          </a:effectLst>
        </p:spPr>
      </p:pic>
      <p:sp>
        <p:nvSpPr>
          <p:cNvPr id="1048771" name="圆角矩形 7"/>
          <p:cNvSpPr/>
          <p:nvPr/>
        </p:nvSpPr>
        <p:spPr>
          <a:xfrm>
            <a:off x="2728578" y="3220908"/>
            <a:ext cx="3950994" cy="646986"/>
          </a:xfrm>
          <a:prstGeom prst="round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pPr algn="ctr"/>
            <a:r>
              <a:rPr altLang="en-US" b="1" dirty="0" sz="32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洁白朴素的生活</a:t>
            </a:r>
          </a:p>
        </p:txBody>
      </p:sp>
      <p:sp>
        <p:nvSpPr>
          <p:cNvPr id="1048772" name="圆角矩形 9"/>
          <p:cNvSpPr/>
          <p:nvPr/>
        </p:nvSpPr>
        <p:spPr>
          <a:xfrm>
            <a:off x="1331640" y="4123116"/>
            <a:ext cx="7525556" cy="646986"/>
          </a:xfrm>
          <a:prstGeom prst="roundRect"/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</a:gradFill>
        </p:spPr>
        <p:txBody>
          <a:bodyPr rtlCol="0" wrap="square">
            <a:spAutoFit/>
          </a:bodyPr>
          <a:p>
            <a:pPr algn="ctr"/>
            <a:r>
              <a:rPr altLang="en-US" b="1" sz="3200" lang="zh-CN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方志敏为了</a:t>
            </a:r>
            <a:r>
              <a:rPr altLang="en-US" b="1" dirty="0" sz="3200"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革命事业克己奉公的气节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2"/>
                                        <p:tgtEl>
                                          <p:spTgt spid="104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1" grpId="0" bldLvl="0" animBg="1"/>
      <p:bldP spid="104877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6" name="矩形 5"/>
          <p:cNvSpPr/>
          <p:nvPr/>
        </p:nvSpPr>
        <p:spPr>
          <a:xfrm>
            <a:off x="1259632" y="987574"/>
            <a:ext cx="6912768" cy="3046988"/>
          </a:xfrm>
          <a:prstGeom prst="rect"/>
          <a:ln>
            <a:noFill/>
            <a:prstDash val="lgDashDot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altLang="en-US" sz="32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懂得了方志敏的清贫，也就懂得了清贫的可贵。请你结合当下的生活实际，谈谈自己眼中过着“清贫”生活的人吧！</a:t>
            </a:r>
            <a:endParaRPr altLang="en-US" dirty="0" sz="3200" 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5" name="矩形 5"/>
          <p:cNvSpPr>
            <a:spLocks noChangeArrowheads="1"/>
          </p:cNvSpPr>
          <p:nvPr/>
        </p:nvSpPr>
        <p:spPr bwMode="auto">
          <a:xfrm>
            <a:off x="467544" y="1059582"/>
            <a:ext cx="8320591" cy="2468881"/>
          </a:xfrm>
          <a:prstGeom prst="rect"/>
          <a:noFill/>
          <a:ln w="9525">
            <a:noFill/>
            <a:prstDash val="dashDot"/>
            <a:miter lim="800000"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altLang="en-US" b="1" dirty="0" sz="3200" lang="zh-CN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altLang="en-US" b="1" dirty="0" sz="3200" lang="zh-CN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altLang="en-US" b="1" dirty="0" sz="3200" lang="zh-CN" smtClean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altLang="en-US" b="1" dirty="0" sz="3200" lang="zh-CN" smtClean="0">
                <a:latin typeface="黑体" pitchFamily="49" charset="-122"/>
                <a:ea typeface="黑体" pitchFamily="49" charset="-122"/>
              </a:rPr>
              <a:t>方志敏</a:t>
            </a:r>
            <a:r>
              <a:rPr altLang="en-US" b="1" dirty="0" sz="3600" lang="zh-CN">
                <a:latin typeface="黑体" pitchFamily="49" charset="-122"/>
                <a:ea typeface="黑体" pitchFamily="49" charset="-122"/>
              </a:rPr>
              <a:t>：</a:t>
            </a:r>
            <a:r>
              <a:rPr altLang="en-US" b="1" dirty="0" sz="3200" lang="zh-CN">
                <a:latin typeface="宋体" pitchFamily="2" charset="-122"/>
                <a:ea typeface="宋体" pitchFamily="2" charset="-122"/>
              </a:rPr>
              <a:t>江西人，我国</a:t>
            </a:r>
            <a:r>
              <a:rPr altLang="en-US" b="1" dirty="0" sz="3200" lang="zh-CN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anose="02010600030101010101" pitchFamily="2" charset="-122"/>
              </a:rPr>
              <a:t>早期革命领导人之一</a:t>
            </a:r>
            <a:r>
              <a:rPr altLang="en-US" b="1" dirty="0" sz="3200" lang="zh-CN" smtClean="0">
                <a:latin typeface="宋体" pitchFamily="2" charset="-122"/>
                <a:ea typeface="宋体" pitchFamily="2" charset="-122"/>
              </a:rPr>
              <a:t>，中国共产党</a:t>
            </a:r>
            <a:r>
              <a:rPr altLang="en-US" b="1" dirty="0" sz="3200" lang="zh-CN">
                <a:latin typeface="宋体" pitchFamily="2" charset="-122"/>
                <a:ea typeface="宋体" pitchFamily="2" charset="-122"/>
              </a:rPr>
              <a:t>江西省组织创始人</a:t>
            </a:r>
            <a:r>
              <a:rPr altLang="en-US" b="1" dirty="0" sz="3200" lang="zh-CN" smtClean="0">
                <a:latin typeface="宋体" pitchFamily="2" charset="-122"/>
                <a:ea typeface="宋体" pitchFamily="2" charset="-122"/>
              </a:rPr>
              <a:t>之一，闽</a:t>
            </a:r>
            <a:r>
              <a:rPr altLang="en-US" b="1" dirty="0" sz="3200" lang="zh-CN">
                <a:latin typeface="宋体" pitchFamily="2" charset="-122"/>
                <a:ea typeface="宋体" pitchFamily="2" charset="-122"/>
              </a:rPr>
              <a:t>浙赣革命根据地和红十军的创造者</a:t>
            </a:r>
            <a:r>
              <a:rPr altLang="en-US" b="1" dirty="0" sz="3200" lang="zh-CN" smtClean="0">
                <a:latin typeface="宋体" pitchFamily="2" charset="-122"/>
                <a:ea typeface="宋体" pitchFamily="2" charset="-122"/>
              </a:rPr>
              <a:t>。</a:t>
            </a:r>
            <a:endParaRPr altLang="zh-CN" b="1" dirty="0" sz="3200" lang="en-US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altLang="zh-CN" b="1" dirty="0" sz="3200" lang="en-US">
                <a:latin typeface="宋体" pitchFamily="2" charset="-122"/>
                <a:ea typeface="宋体" pitchFamily="2" charset="-122"/>
              </a:rPr>
              <a:t> </a:t>
            </a:r>
            <a:r>
              <a:rPr altLang="zh-CN" b="1" dirty="0" sz="3200" lang="en-US" smtClean="0">
                <a:latin typeface="宋体" pitchFamily="2" charset="-122"/>
                <a:ea typeface="宋体" pitchFamily="2" charset="-122"/>
              </a:rPr>
              <a:t>   </a:t>
            </a:r>
            <a:r>
              <a:rPr altLang="en-US" b="1" dirty="0" sz="3200" lang="zh-CN" smtClean="0">
                <a:latin typeface="宋体" pitchFamily="2" charset="-122"/>
                <a:ea typeface="宋体" pitchFamily="2" charset="-122"/>
              </a:rPr>
              <a:t>代表作：</a:t>
            </a:r>
            <a:r>
              <a:rPr altLang="zh-CN" b="1" dirty="0" sz="3200" lang="en-US" u="sng" smtClean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《</a:t>
            </a:r>
            <a:r>
              <a:rPr altLang="en-US" b="1" dirty="0" sz="3200" lang="zh-CN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清贫</a:t>
            </a:r>
            <a:r>
              <a:rPr altLang="zh-CN" b="1" dirty="0" sz="3200" lang="en-US" u="sng" smtClean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》《</a:t>
            </a:r>
            <a:r>
              <a:rPr altLang="en-US" b="1" dirty="0" sz="3200" lang="zh-CN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可爱的中国</a:t>
            </a:r>
            <a:r>
              <a:rPr altLang="zh-CN" b="1" dirty="0" sz="3200" lang="en-US" u="sng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》</a:t>
            </a:r>
            <a:r>
              <a:rPr altLang="en-US" b="1" dirty="0" sz="3200" lang="zh-CN" smtClean="0">
                <a:latin typeface="宋体" pitchFamily="2" charset="-122"/>
                <a:ea typeface="宋体" pitchFamily="2" charset="-122"/>
              </a:rPr>
              <a:t>等。</a:t>
            </a:r>
            <a:endParaRPr altLang="en-US" b="1" dirty="0" sz="3200" lang="zh-CN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advTm="0" p14:dur="10"/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7" name="圆角矩形标注 6"/>
          <p:cNvSpPr/>
          <p:nvPr/>
        </p:nvSpPr>
        <p:spPr>
          <a:xfrm>
            <a:off x="1572778" y="853670"/>
            <a:ext cx="7056784" cy="646986"/>
          </a:xfrm>
          <a:prstGeom prst="wedgeRoundRectCallout">
            <a:avLst>
              <a:gd name="adj1" fmla="val -54724"/>
              <a:gd name="adj2" fmla="val -42678"/>
              <a:gd name="adj3" fmla="val 16667"/>
            </a:avLst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rtlCol="0" wrap="square">
            <a:spAutoFit/>
          </a:bodyPr>
          <a:p>
            <a:r>
              <a:rPr altLang="en-US" b="1" sz="32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    一心一意</a:t>
            </a:r>
            <a:r>
              <a:rPr altLang="en-US" b="1" sz="3200" lang="zh-CN">
                <a:latin typeface="宋体" panose="02010600030101010101" pitchFamily="2" charset="-122"/>
                <a:ea typeface="宋体" panose="02010600030101010101" pitchFamily="2" charset="-122"/>
              </a:rPr>
              <a:t>为人民服务的劳动模</a:t>
            </a:r>
            <a:r>
              <a:rPr altLang="en-US" b="1" sz="32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范。</a:t>
            </a:r>
            <a:endParaRPr altLang="zh-CN" b="1" dirty="0" sz="3200" 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778" name="圆角矩形标注 4"/>
          <p:cNvSpPr/>
          <p:nvPr/>
        </p:nvSpPr>
        <p:spPr>
          <a:xfrm>
            <a:off x="1043608" y="1937890"/>
            <a:ext cx="6768752" cy="1409748"/>
          </a:xfrm>
          <a:prstGeom prst="wedgeRoundRectCallout">
            <a:avLst>
              <a:gd name="adj1" fmla="val 55195"/>
              <a:gd name="adj2" fmla="val -39319"/>
              <a:gd name="adj3" fmla="val 16667"/>
            </a:avLst>
          </a:prstGeom>
          <a:solidFill>
            <a:schemeClr val="accent5">
              <a:lumMod val="60000"/>
              <a:lumOff val="40000"/>
              <a:alpha val="1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txBody>
          <a:bodyPr rtlCol="0" wrap="square">
            <a:spAutoFit/>
          </a:bodyPr>
          <a:p>
            <a:pPr>
              <a:lnSpc>
                <a:spcPct val="120000"/>
              </a:lnSpc>
            </a:pPr>
            <a:r>
              <a:rPr altLang="en-US" b="1" sz="32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    为了</a:t>
            </a:r>
            <a:r>
              <a:rPr altLang="en-US" b="1" sz="3200" lang="zh-CN">
                <a:latin typeface="宋体" panose="02010600030101010101" pitchFamily="2" charset="-122"/>
                <a:ea typeface="宋体" panose="02010600030101010101" pitchFamily="2" charset="-122"/>
              </a:rPr>
              <a:t>祖国进步与发展奉献一生却生活简朴的科学</a:t>
            </a:r>
            <a:r>
              <a:rPr altLang="en-US" b="1" sz="32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家。</a:t>
            </a:r>
            <a:endParaRPr altLang="zh-CN" b="1" dirty="0" sz="3200" 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779" name="圆角矩形标注 8"/>
          <p:cNvSpPr/>
          <p:nvPr/>
        </p:nvSpPr>
        <p:spPr>
          <a:xfrm>
            <a:off x="1716794" y="3715167"/>
            <a:ext cx="6768752" cy="646986"/>
          </a:xfrm>
          <a:prstGeom prst="wedgeRoundRectCallout">
            <a:avLst>
              <a:gd name="adj1" fmla="val -52878"/>
              <a:gd name="adj2" fmla="val -34461"/>
              <a:gd name="adj3" fmla="val 16667"/>
            </a:avLst>
          </a:prstGeom>
          <a:solidFill>
            <a:schemeClr val="accent4">
              <a:lumMod val="60000"/>
              <a:lumOff val="40000"/>
              <a:alpha val="1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  <a:prstDash val="sysDash"/>
          </a:ln>
        </p:spPr>
        <p:txBody>
          <a:bodyPr rtlCol="0" wrap="square">
            <a:spAutoFit/>
          </a:bodyPr>
          <a:p>
            <a:r>
              <a:rPr altLang="en-US" b="1" sz="32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    过</a:t>
            </a:r>
            <a:r>
              <a:rPr altLang="en-US" b="1" sz="3200" lang="zh-CN">
                <a:latin typeface="宋体" panose="02010600030101010101" pitchFamily="2" charset="-122"/>
                <a:ea typeface="宋体" panose="02010600030101010101" pitchFamily="2" charset="-122"/>
              </a:rPr>
              <a:t>着节俭生活的长辈</a:t>
            </a:r>
            <a:r>
              <a:rPr altLang="zh-CN" b="1" sz="3200" lang="en-US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altLang="zh-CN" b="1" dirty="0" sz="3200" 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97185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flipH="1">
            <a:off x="369690" y="3403829"/>
            <a:ext cx="1033958" cy="1558019"/>
          </a:xfrm>
          <a:prstGeom prst="rect"/>
        </p:spPr>
      </p:pic>
      <p:pic>
        <p:nvPicPr>
          <p:cNvPr id="2097186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207104" y="380010"/>
            <a:ext cx="1052528" cy="1718097"/>
          </a:xfrm>
          <a:prstGeom prst="rect"/>
        </p:spPr>
      </p:pic>
      <p:pic>
        <p:nvPicPr>
          <p:cNvPr id="2097187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028384" y="1840609"/>
            <a:ext cx="914324" cy="1621402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2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dur="500" id="9"/>
                                        <p:tgtEl>
                                          <p:spTgt spid="1048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id="12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6"/>
                                        <p:tgtEl>
                                          <p:spTgt spid="1048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8" grpId="0" animBg="1"/>
      <p:bldP spid="104877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0" name="矩形 1"/>
          <p:cNvSpPr/>
          <p:nvPr/>
        </p:nvSpPr>
        <p:spPr>
          <a:xfrm>
            <a:off x="4139952" y="1435776"/>
            <a:ext cx="4464496" cy="3276282"/>
          </a:xfrm>
          <a:prstGeom prst="rect"/>
          <a:ln>
            <a:noFill/>
          </a:ln>
        </p:spPr>
        <p:txBody>
          <a:bodyPr wrap="square">
            <a:spAutoFit/>
          </a:bodyPr>
          <a:p>
            <a:pPr indent="623888">
              <a:lnSpc>
                <a:spcPct val="110000"/>
              </a:lnSpc>
            </a:pPr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今天</a:t>
            </a:r>
            <a:r>
              <a:rPr altLang="en-US" b="1" dirty="0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我们虽然生活富裕了，但是艰苦朴素、一心为国的精神不能</a:t>
            </a:r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丢</a:t>
            </a:r>
            <a:r>
              <a:rPr altLang="en-US" b="1" sz="3200" lang="zh-CN">
                <a:latin typeface="楷体" panose="02010609060101010101" pitchFamily="49" charset="-122"/>
                <a:ea typeface="楷体" panose="02010609060101010101" pitchFamily="49" charset="-122"/>
              </a:rPr>
              <a:t>。清贫不仅是革命年代的伟大信仰</a:t>
            </a:r>
            <a:r>
              <a:rPr altLang="en-US" b="1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，对于当下仍然有重要意义。</a:t>
            </a:r>
            <a:endParaRPr altLang="en-US" b="1" dirty="0" sz="32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781" name="圆角矩形 4"/>
          <p:cNvSpPr/>
          <p:nvPr/>
        </p:nvSpPr>
        <p:spPr>
          <a:xfrm>
            <a:off x="359024" y="483518"/>
            <a:ext cx="8784976" cy="864096"/>
          </a:xfrm>
          <a:prstGeom prst="roundRect"/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p>
            <a:r>
              <a:rPr altLang="en-US" b="1" sz="3200" lang="zh-CN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结合</a:t>
            </a:r>
            <a:r>
              <a:rPr altLang="en-US" b="1" dirty="0" sz="3200" lang="zh-CN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全文，说说今天我们要不要保持“清</a:t>
            </a:r>
            <a:r>
              <a:rPr altLang="en-US" b="1" sz="3200" lang="zh-CN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贫”。</a:t>
            </a:r>
            <a:endParaRPr altLang="en-US" b="1" dirty="0" sz="3200" lang="zh-CN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97188" name="Picture 2"/>
          <p:cNvPicPr>
            <a:picLocks noChangeAspect="1" noChangeArrowheads="1"/>
          </p:cNvPicPr>
          <p:nvPr/>
        </p:nvPicPr>
        <p:blipFill>
          <a:blip xmlns:r="http://schemas.openxmlformats.org/officeDocument/2006/relationships" r:embed="rId1" cstate="print"/>
          <a:stretch>
            <a:fillRect/>
          </a:stretch>
        </p:blipFill>
        <p:spPr bwMode="auto">
          <a:xfrm>
            <a:off x="338348" y="1925691"/>
            <a:ext cx="3520310" cy="2296452"/>
          </a:xfrm>
          <a:prstGeom prst="rect"/>
          <a:noFill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7"/>
                                        <p:tgtEl>
                                          <p:spTgt spid="1048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8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9" name="图片 19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95288" y="353874"/>
            <a:ext cx="2268538" cy="693737"/>
          </a:xfrm>
          <a:prstGeom prst="rect"/>
          <a:noFill/>
          <a:ln>
            <a:noFill/>
          </a:ln>
        </p:spPr>
      </p:pic>
      <p:pic>
        <p:nvPicPr>
          <p:cNvPr id="2097190" name="图片 20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142876" y="349111"/>
            <a:ext cx="450850" cy="558800"/>
          </a:xfrm>
          <a:prstGeom prst="rect"/>
          <a:noFill/>
          <a:ln>
            <a:noFill/>
          </a:ln>
        </p:spPr>
      </p:pic>
      <p:sp>
        <p:nvSpPr>
          <p:cNvPr id="1048782" name="文本框 10"/>
          <p:cNvSpPr txBox="1">
            <a:spLocks noChangeArrowheads="1"/>
          </p:cNvSpPr>
          <p:nvPr/>
        </p:nvSpPr>
        <p:spPr bwMode="auto">
          <a:xfrm>
            <a:off x="6901977" y="2099361"/>
            <a:ext cx="2062511" cy="1077218"/>
          </a:xfrm>
          <a:prstGeom prst="rect"/>
          <a:noFill/>
          <a:ln w="9525">
            <a:noFill/>
            <a:prstDash val="lgDashDotDot"/>
            <a:miter lim="800000"/>
          </a:ln>
        </p:spPr>
        <p:txBody>
          <a:bodyPr wrap="square">
            <a:spAutoFit/>
          </a:bodyPr>
          <a:p>
            <a:pPr algn="ctr"/>
            <a:r>
              <a:rPr altLang="en-US" b="1" dirty="0" sz="3200" lang="zh-CN">
                <a:latin typeface="宋体" panose="02010600030101010101" pitchFamily="2" charset="-122"/>
                <a:ea typeface="宋体" panose="02010600030101010101" pitchFamily="2" charset="-122"/>
              </a:rPr>
              <a:t>清贫朴素</a:t>
            </a:r>
          </a:p>
          <a:p>
            <a:pPr algn="ctr"/>
            <a:r>
              <a:rPr altLang="en-US" b="1" dirty="0" sz="32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舍己为公 </a:t>
            </a:r>
            <a:endParaRPr altLang="en-US" b="1" dirty="0" sz="3200" 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783" name="文本框 3"/>
          <p:cNvSpPr txBox="1">
            <a:spLocks noChangeArrowheads="1"/>
          </p:cNvSpPr>
          <p:nvPr/>
        </p:nvSpPr>
        <p:spPr bwMode="auto">
          <a:xfrm>
            <a:off x="323528" y="2085914"/>
            <a:ext cx="615232" cy="1077218"/>
          </a:xfrm>
          <a:prstGeom prst="rect"/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 eaLnBrk="1" hangingPunct="1">
              <a:buFont typeface="Arial" panose="020B0604020202020204" pitchFamily="34" charset="0"/>
              <a:buNone/>
            </a:pPr>
            <a:r>
              <a:rPr altLang="en-US" b="1" sz="3200" lang="zh-CN" noProof="1" smtClean="0">
                <a:latin typeface="黑体" panose="02010609060101010101" pitchFamily="49" charset="-122"/>
                <a:ea typeface="黑体" panose="02010609060101010101" pitchFamily="49" charset="-122"/>
              </a:rPr>
              <a:t>清贫</a:t>
            </a:r>
            <a:endParaRPr altLang="en-US" b="1" sz="3200" lang="zh-CN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784" name="文本框 16"/>
          <p:cNvSpPr txBox="1">
            <a:spLocks noChangeArrowheads="1"/>
          </p:cNvSpPr>
          <p:nvPr/>
        </p:nvSpPr>
        <p:spPr bwMode="auto">
          <a:xfrm>
            <a:off x="1100996" y="1275606"/>
            <a:ext cx="5847268" cy="3046988"/>
          </a:xfrm>
          <a:prstGeom prst="rect"/>
          <a:noFill/>
          <a:ln w="9525">
            <a:noFill/>
            <a:prstDash val="lgDash"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经手款项之巨，生活依旧朴素</a:t>
            </a:r>
          </a:p>
          <a:p>
            <a:pPr>
              <a:lnSpc>
                <a:spcPct val="150000"/>
              </a:lnSpc>
            </a:pPr>
            <a:r>
              <a:rPr altLang="en-US" b="1" dirty="0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方兵士搜身，结果</a:t>
            </a:r>
            <a:r>
              <a:rPr altLang="en-US" b="1" dirty="0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一无所获</a:t>
            </a:r>
            <a:endParaRPr altLang="zh-CN" b="1" dirty="0" sz="3200" 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altLang="en-US" b="1" dirty="0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兵士</a:t>
            </a: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威逼恐吓，抢走表和</a:t>
            </a:r>
            <a:r>
              <a:rPr altLang="en-US" b="1" dirty="0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水笔</a:t>
            </a:r>
            <a:endParaRPr altLang="zh-CN" b="1" dirty="0" sz="3200" lang="en-US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altLang="en-US" b="1" dirty="0" sz="32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汗褂</a:t>
            </a:r>
            <a:r>
              <a:rPr altLang="en-US" b="1" dirty="0" sz="3200" lang="zh-CN">
                <a:latin typeface="楷体" panose="02010609060101010101" pitchFamily="49" charset="-122"/>
                <a:ea typeface="楷体" panose="02010609060101010101" pitchFamily="49" charset="-122"/>
              </a:rPr>
              <a:t>裤与线袜，是唯一的财产</a:t>
            </a:r>
          </a:p>
        </p:txBody>
      </p:sp>
      <p:sp>
        <p:nvSpPr>
          <p:cNvPr id="1048785" name="左大括号 1"/>
          <p:cNvSpPr/>
          <p:nvPr/>
        </p:nvSpPr>
        <p:spPr>
          <a:xfrm>
            <a:off x="884280" y="1526433"/>
            <a:ext cx="331920" cy="2487305"/>
          </a:xfrm>
          <a:prstGeom prst="leftBrace"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786" name="文本框 14"/>
          <p:cNvSpPr txBox="1"/>
          <p:nvPr/>
        </p:nvSpPr>
        <p:spPr>
          <a:xfrm>
            <a:off x="575470" y="316887"/>
            <a:ext cx="2219380" cy="623248"/>
          </a:xfrm>
          <a:prstGeom prst="rect"/>
          <a:noFill/>
        </p:spPr>
        <p:txBody>
          <a:bodyPr bIns="34290" lIns="68580" rIns="68580" rtlCol="0" tIns="34290" wrap="square">
            <a:spAutoFit/>
          </a:bodyPr>
          <a:p>
            <a:r>
              <a:rPr altLang="en-US" b="1" dirty="0" sz="3600" lang="zh-CN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</a:p>
        </p:txBody>
      </p:sp>
      <p:sp>
        <p:nvSpPr>
          <p:cNvPr id="1048787" name="左大括号 20"/>
          <p:cNvSpPr/>
          <p:nvPr/>
        </p:nvSpPr>
        <p:spPr>
          <a:xfrm flipH="1">
            <a:off x="6699400" y="1524605"/>
            <a:ext cx="248864" cy="2487305"/>
          </a:xfrm>
          <a:prstGeom prst="leftBrace"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rtlCol="0"/>
          <a:p>
            <a:pPr algn="ctr"/>
            <a:endParaRPr altLang="en-US" 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1" name="图片 22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431254" y="293302"/>
            <a:ext cx="2268538" cy="693738"/>
          </a:xfrm>
          <a:prstGeom prst="rect"/>
          <a:noFill/>
          <a:ln>
            <a:noFill/>
          </a:ln>
        </p:spPr>
      </p:pic>
      <p:pic>
        <p:nvPicPr>
          <p:cNvPr id="2097192" name="图片 24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201067" y="331402"/>
            <a:ext cx="460375" cy="571500"/>
          </a:xfrm>
          <a:prstGeom prst="rect"/>
          <a:noFill/>
          <a:ln>
            <a:noFill/>
          </a:ln>
        </p:spPr>
      </p:pic>
      <p:sp>
        <p:nvSpPr>
          <p:cNvPr id="1048788" name="矩形 3"/>
          <p:cNvSpPr/>
          <p:nvPr/>
        </p:nvSpPr>
        <p:spPr>
          <a:xfrm>
            <a:off x="675970" y="1340612"/>
            <a:ext cx="7784462" cy="3023905"/>
          </a:xfrm>
          <a:prstGeom prst="rect"/>
          <a:ln>
            <a:noFill/>
            <a:prstDash val="lgDashDot"/>
          </a:ln>
        </p:spPr>
        <p:txBody>
          <a:bodyPr bIns="34290" lIns="68580" rIns="68580" tIns="34290" wrap="square">
            <a:spAutoFit/>
          </a:bodyPr>
          <a:p>
            <a:pPr>
              <a:lnSpc>
                <a:spcPct val="120000"/>
              </a:lnSpc>
            </a:pPr>
            <a:r>
              <a:rPr altLang="en-US" b="1" sz="3200" lang="zh-CN" smtClean="0">
                <a:latin typeface="楷体" pitchFamily="49" charset="-122"/>
                <a:ea typeface="楷体" pitchFamily="49" charset="-122"/>
              </a:rPr>
              <a:t>    本文是</a:t>
            </a:r>
            <a:r>
              <a:rPr altLang="zh-CN" b="1" sz="3200" lang="en-US">
                <a:latin typeface="楷体" pitchFamily="49" charset="-122"/>
                <a:ea typeface="楷体" pitchFamily="49" charset="-122"/>
              </a:rPr>
              <a:t> </a:t>
            </a:r>
            <a:r>
              <a:rPr altLang="zh-CN" b="1" sz="3200" lang="en-US" smtClean="0">
                <a:latin typeface="楷体" pitchFamily="49" charset="-122"/>
                <a:ea typeface="楷体" pitchFamily="49" charset="-122"/>
              </a:rPr>
              <a:t>      1935</a:t>
            </a:r>
            <a:r>
              <a:rPr altLang="en-US" b="1" dirty="0" sz="3200" lang="zh-CN">
                <a:latin typeface="楷体" pitchFamily="49" charset="-122"/>
                <a:ea typeface="楷体" pitchFamily="49" charset="-122"/>
              </a:rPr>
              <a:t>年在狱</a:t>
            </a:r>
            <a:r>
              <a:rPr altLang="en-US" b="1" sz="3200" lang="zh-CN">
                <a:latin typeface="楷体" pitchFamily="49" charset="-122"/>
                <a:ea typeface="楷体" pitchFamily="49" charset="-122"/>
              </a:rPr>
              <a:t>中</a:t>
            </a:r>
            <a:r>
              <a:rPr altLang="en-US" b="1" sz="3200" lang="zh-CN" smtClean="0">
                <a:latin typeface="楷体" pitchFamily="49" charset="-122"/>
                <a:ea typeface="楷体" pitchFamily="49" charset="-122"/>
              </a:rPr>
              <a:t>写的，以第一人称叙述了他</a:t>
            </a:r>
            <a:r>
              <a:rPr altLang="zh-CN" b="1" sz="3200" lang="en-US">
                <a:latin typeface="楷体" pitchFamily="49" charset="-122"/>
                <a:ea typeface="楷体" pitchFamily="49" charset="-122"/>
              </a:rPr>
              <a:t> </a:t>
            </a:r>
            <a:r>
              <a:rPr altLang="zh-CN" b="1" sz="3200" lang="en-US" smtClean="0">
                <a:latin typeface="楷体" pitchFamily="49" charset="-122"/>
                <a:ea typeface="楷体" pitchFamily="49" charset="-122"/>
              </a:rPr>
              <a:t>                   </a:t>
            </a:r>
          </a:p>
          <a:p>
            <a:pPr>
              <a:lnSpc>
                <a:spcPct val="120000"/>
              </a:lnSpc>
            </a:pPr>
            <a:r>
              <a:rPr altLang="zh-CN" b="1" sz="3200" lang="en-US">
                <a:latin typeface="楷体" pitchFamily="49" charset="-122"/>
                <a:ea typeface="楷体" pitchFamily="49" charset="-122"/>
              </a:rPr>
              <a:t> </a:t>
            </a:r>
            <a:r>
              <a:rPr altLang="zh-CN" b="1" sz="3200" lang="en-US" smtClean="0">
                <a:latin typeface="楷体" pitchFamily="49" charset="-122"/>
                <a:ea typeface="楷体" pitchFamily="49" charset="-122"/>
              </a:rPr>
              <a:t>            </a:t>
            </a:r>
            <a:r>
              <a:rPr altLang="en-US" b="1" sz="3200" lang="zh-CN" smtClean="0">
                <a:latin typeface="楷体" pitchFamily="49" charset="-122"/>
                <a:ea typeface="楷体" pitchFamily="49" charset="-122"/>
              </a:rPr>
              <a:t>的经历，</a:t>
            </a:r>
            <a:r>
              <a:rPr altLang="en-US" b="1" sz="3200" lang="zh-CN" spc="-150" smtClean="0">
                <a:latin typeface="楷体" pitchFamily="49" charset="-122"/>
                <a:ea typeface="楷体" pitchFamily="49" charset="-122"/>
              </a:rPr>
              <a:t>表达了他对“清贫”</a:t>
            </a:r>
            <a:r>
              <a:rPr altLang="en-US" b="1" sz="3200" lang="zh-CN" smtClean="0">
                <a:latin typeface="楷体" pitchFamily="49" charset="-122"/>
                <a:ea typeface="楷体" pitchFamily="49" charset="-122"/>
              </a:rPr>
              <a:t>的理解，展现出一位共产党人</a:t>
            </a:r>
            <a:r>
              <a:rPr altLang="zh-CN" b="1" sz="3200" lang="en-US">
                <a:latin typeface="楷体" pitchFamily="49" charset="-122"/>
                <a:ea typeface="楷体" pitchFamily="49" charset="-122"/>
              </a:rPr>
              <a:t> </a:t>
            </a:r>
            <a:r>
              <a:rPr altLang="zh-CN" b="1" sz="3200" lang="en-US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altLang="en-US" b="1" sz="3200" lang="zh-CN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革命</a:t>
            </a:r>
            <a:r>
              <a:rPr altLang="en-US" b="1" dirty="0" sz="3200" lang="zh-CN" smtClean="0">
                <a:latin typeface="楷体" pitchFamily="49" charset="-122"/>
                <a:ea typeface="楷体" pitchFamily="49" charset="-122"/>
              </a:rPr>
              <a:t>信</a:t>
            </a:r>
            <a:r>
              <a:rPr altLang="en-US" b="1" sz="3200" lang="zh-CN" smtClean="0">
                <a:latin typeface="楷体" pitchFamily="49" charset="-122"/>
                <a:ea typeface="楷体" pitchFamily="49" charset="-122"/>
              </a:rPr>
              <a:t>念和</a:t>
            </a:r>
            <a:r>
              <a:rPr altLang="zh-CN" b="1" sz="3200" lang="en-US">
                <a:latin typeface="楷体" pitchFamily="49" charset="-122"/>
                <a:ea typeface="楷体" pitchFamily="49" charset="-122"/>
              </a:rPr>
              <a:t> </a:t>
            </a:r>
            <a:r>
              <a:rPr altLang="zh-CN" b="1" sz="3200" lang="en-US" smtClean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altLang="en-US" b="1" sz="3200" lang="zh-CN" smtClean="0">
                <a:latin typeface="楷体" pitchFamily="49" charset="-122"/>
                <a:ea typeface="楷体" pitchFamily="49" charset="-122"/>
              </a:rPr>
              <a:t>的高尚品质。</a:t>
            </a:r>
            <a:endParaRPr altLang="en-US" b="1" dirty="0" sz="3200" lang="zh-CN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48789" name="矩形 7"/>
          <p:cNvSpPr/>
          <p:nvPr/>
        </p:nvSpPr>
        <p:spPr>
          <a:xfrm>
            <a:off x="2825503" y="1319737"/>
            <a:ext cx="1384112" cy="561692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方志敏</a:t>
            </a:r>
          </a:p>
        </p:txBody>
      </p:sp>
      <p:sp>
        <p:nvSpPr>
          <p:cNvPr id="1048790" name="文本框 14"/>
          <p:cNvSpPr txBox="1"/>
          <p:nvPr/>
        </p:nvSpPr>
        <p:spPr>
          <a:xfrm>
            <a:off x="626429" y="279654"/>
            <a:ext cx="2036757" cy="623248"/>
          </a:xfrm>
          <a:prstGeom prst="rect"/>
          <a:noFill/>
        </p:spPr>
        <p:txBody>
          <a:bodyPr bIns="34290" lIns="68580" rIns="68580" rtlCol="0" tIns="34290" wrap="square">
            <a:spAutoFit/>
          </a:bodyPr>
          <a:p>
            <a:r>
              <a:rPr altLang="en-US" b="1" dirty="0" sz="3600" lang="zh-CN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</a:p>
        </p:txBody>
      </p:sp>
      <p:sp>
        <p:nvSpPr>
          <p:cNvPr id="1048791" name="矩形 2"/>
          <p:cNvSpPr/>
          <p:nvPr/>
        </p:nvSpPr>
        <p:spPr>
          <a:xfrm>
            <a:off x="4139952" y="1914967"/>
            <a:ext cx="4608512" cy="584775"/>
          </a:xfrm>
          <a:prstGeom prst="rect"/>
        </p:spPr>
        <p:txBody>
          <a:bodyPr wrap="square">
            <a:spAutoFit/>
          </a:bodyPr>
          <a:p>
            <a:r>
              <a:rPr altLang="en-US" b="1" sz="3200" lang="zh-CN" smtClean="0">
                <a:solidFill>
                  <a:srgbClr val="FF0000"/>
                </a:solidFill>
                <a:ea typeface="楷体" panose="02010609060101010101" pitchFamily="49" charset="-122"/>
              </a:rPr>
              <a:t>被俘时被两个国</a:t>
            </a:r>
            <a:r>
              <a:rPr altLang="en-US" b="1" sz="3200" lang="zh-CN">
                <a:solidFill>
                  <a:srgbClr val="FF0000"/>
                </a:solidFill>
                <a:ea typeface="楷体" panose="02010609060101010101" pitchFamily="49" charset="-122"/>
              </a:rPr>
              <a:t>民</a:t>
            </a:r>
            <a:r>
              <a:rPr altLang="en-US" b="1" sz="3200" lang="zh-CN" smtClean="0">
                <a:solidFill>
                  <a:srgbClr val="FF0000"/>
                </a:solidFill>
                <a:ea typeface="楷体" panose="02010609060101010101" pitchFamily="49" charset="-122"/>
              </a:rPr>
              <a:t>党兵</a:t>
            </a:r>
            <a:endParaRPr altLang="en-US" dirty="0" sz="1600" lang="zh-CN">
              <a:solidFill>
                <a:srgbClr val="FF0000"/>
              </a:solidFill>
            </a:endParaRPr>
          </a:p>
        </p:txBody>
      </p:sp>
      <p:sp>
        <p:nvSpPr>
          <p:cNvPr id="1048792" name="矩形 4"/>
          <p:cNvSpPr/>
          <p:nvPr/>
        </p:nvSpPr>
        <p:spPr>
          <a:xfrm>
            <a:off x="6063637" y="3081892"/>
            <a:ext cx="1420582" cy="584775"/>
          </a:xfrm>
          <a:prstGeom prst="rect"/>
        </p:spPr>
        <p:txBody>
          <a:bodyPr wrap="non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ea typeface="楷体" panose="02010609060101010101" pitchFamily="49" charset="-122"/>
              </a:rPr>
              <a:t>坚定</a:t>
            </a:r>
            <a:r>
              <a:rPr altLang="en-US" b="1" dirty="0" sz="3200" lang="zh-CN" smtClean="0">
                <a:solidFill>
                  <a:srgbClr val="FF0000"/>
                </a:solidFill>
                <a:ea typeface="楷体" panose="02010609060101010101" pitchFamily="49" charset="-122"/>
              </a:rPr>
              <a:t>的</a:t>
            </a:r>
            <a:endParaRPr altLang="en-US" dirty="0" sz="1600" lang="zh-CN">
              <a:solidFill>
                <a:srgbClr val="FF0000"/>
              </a:solidFill>
            </a:endParaRPr>
          </a:p>
        </p:txBody>
      </p:sp>
      <p:sp>
        <p:nvSpPr>
          <p:cNvPr id="1048793" name="矩形 5"/>
          <p:cNvSpPr/>
          <p:nvPr/>
        </p:nvSpPr>
        <p:spPr>
          <a:xfrm>
            <a:off x="1985026" y="3666667"/>
            <a:ext cx="3999109" cy="584775"/>
          </a:xfrm>
          <a:prstGeom prst="rect"/>
        </p:spPr>
        <p:txBody>
          <a:bodyPr wrap="square">
            <a:spAutoFit/>
          </a:bodyPr>
          <a:p>
            <a:r>
              <a:rPr altLang="en-US" b="1" dirty="0" sz="3200" lang="zh-CN">
                <a:solidFill>
                  <a:srgbClr val="FF0000"/>
                </a:solidFill>
                <a:ea typeface="楷体" panose="02010609060101010101" pitchFamily="49" charset="-122"/>
              </a:rPr>
              <a:t>矜持不苟</a:t>
            </a:r>
            <a:r>
              <a:rPr altLang="en-US" b="1" sz="3200" lang="zh-CN">
                <a:solidFill>
                  <a:srgbClr val="FF0000"/>
                </a:solidFill>
                <a:ea typeface="楷体" panose="02010609060101010101" pitchFamily="49" charset="-122"/>
              </a:rPr>
              <a:t>、</a:t>
            </a:r>
            <a:r>
              <a:rPr altLang="en-US" b="1" sz="3200" lang="zh-CN" smtClean="0">
                <a:solidFill>
                  <a:srgbClr val="FF0000"/>
                </a:solidFill>
                <a:ea typeface="楷体" panose="02010609060101010101" pitchFamily="49" charset="-122"/>
              </a:rPr>
              <a:t>舍己为公</a:t>
            </a:r>
            <a:endParaRPr altLang="en-US" dirty="0" sz="1600" lang="zh-CN">
              <a:solidFill>
                <a:srgbClr val="FF0000"/>
              </a:solidFill>
            </a:endParaRPr>
          </a:p>
        </p:txBody>
      </p:sp>
      <p:cxnSp>
        <p:nvCxnSpPr>
          <p:cNvPr id="3145737" name="直接连接符 6"/>
          <p:cNvCxnSpPr>
            <a:cxnSpLocks/>
          </p:cNvCxnSpPr>
          <p:nvPr/>
        </p:nvCxnSpPr>
        <p:spPr>
          <a:xfrm>
            <a:off x="2771800" y="1851670"/>
            <a:ext cx="1440160" cy="0"/>
          </a:xfrm>
          <a:prstGeom prst="line"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8" name="直接连接符 11"/>
          <p:cNvCxnSpPr>
            <a:cxnSpLocks/>
          </p:cNvCxnSpPr>
          <p:nvPr/>
        </p:nvCxnSpPr>
        <p:spPr>
          <a:xfrm>
            <a:off x="4139952" y="2427734"/>
            <a:ext cx="4176464" cy="0"/>
          </a:xfrm>
          <a:prstGeom prst="line"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39" name="直接连接符 13"/>
          <p:cNvCxnSpPr>
            <a:cxnSpLocks/>
          </p:cNvCxnSpPr>
          <p:nvPr/>
        </p:nvCxnSpPr>
        <p:spPr>
          <a:xfrm>
            <a:off x="755576" y="3003798"/>
            <a:ext cx="2573592" cy="0"/>
          </a:xfrm>
          <a:prstGeom prst="line"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794" name="矩形 10"/>
          <p:cNvSpPr/>
          <p:nvPr/>
        </p:nvSpPr>
        <p:spPr>
          <a:xfrm>
            <a:off x="714124" y="2491031"/>
            <a:ext cx="2656496" cy="584775"/>
          </a:xfrm>
          <a:prstGeom prst="rect"/>
        </p:spPr>
        <p:txBody>
          <a:bodyPr wrap="none">
            <a:spAutoFit/>
          </a:bodyPr>
          <a:p>
            <a:r>
              <a:rPr altLang="en-US" b="1" sz="3200" lang="zh-CN">
                <a:solidFill>
                  <a:srgbClr val="FF0000"/>
                </a:solidFill>
                <a:ea typeface="楷体" panose="02010609060101010101" pitchFamily="49" charset="-122"/>
              </a:rPr>
              <a:t>士搜身、逼问</a:t>
            </a:r>
            <a:endParaRPr altLang="en-US" lang="zh-CN"/>
          </a:p>
        </p:txBody>
      </p:sp>
      <p:cxnSp>
        <p:nvCxnSpPr>
          <p:cNvPr id="3145740" name="直接连接符 17"/>
          <p:cNvCxnSpPr>
            <a:cxnSpLocks/>
          </p:cNvCxnSpPr>
          <p:nvPr/>
        </p:nvCxnSpPr>
        <p:spPr>
          <a:xfrm>
            <a:off x="6156176" y="3619971"/>
            <a:ext cx="1296144" cy="0"/>
          </a:xfrm>
          <a:prstGeom prst="line"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41" name="直接连接符 18"/>
          <p:cNvCxnSpPr>
            <a:cxnSpLocks/>
          </p:cNvCxnSpPr>
          <p:nvPr/>
        </p:nvCxnSpPr>
        <p:spPr>
          <a:xfrm>
            <a:off x="2042372" y="4196035"/>
            <a:ext cx="3753764" cy="0"/>
          </a:xfrm>
          <a:prstGeom prst="line"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7"/>
                                        <p:tgtEl>
                                          <p:spTgt spid="104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2"/>
                                        <p:tgtEl>
                                          <p:spTgt spid="104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4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6"/>
                                        <p:tgtEl>
                                          <p:spTgt spid="104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21"/>
                                        <p:tgtEl>
                                          <p:spTgt spid="104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4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26"/>
                                        <p:tgtEl>
                                          <p:spTgt spid="104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89" grpId="0"/>
      <p:bldP spid="1048791" grpId="0"/>
      <p:bldP spid="1048792" grpId="0"/>
      <p:bldP spid="1048793" grpId="0"/>
      <p:bldP spid="104879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3" name="图片 25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467544" y="339502"/>
            <a:ext cx="2268538" cy="692150"/>
          </a:xfrm>
          <a:prstGeom prst="rect"/>
          <a:noFill/>
          <a:ln>
            <a:noFill/>
          </a:ln>
        </p:spPr>
      </p:pic>
      <p:pic>
        <p:nvPicPr>
          <p:cNvPr id="2097194" name="图片 27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169094" y="341089"/>
            <a:ext cx="449263" cy="558800"/>
          </a:xfrm>
          <a:prstGeom prst="rect"/>
          <a:noFill/>
          <a:ln>
            <a:noFill/>
          </a:ln>
        </p:spPr>
      </p:pic>
      <p:sp>
        <p:nvSpPr>
          <p:cNvPr id="1048798" name="圆角矩形 4"/>
          <p:cNvSpPr/>
          <p:nvPr/>
        </p:nvSpPr>
        <p:spPr>
          <a:xfrm>
            <a:off x="3779912" y="784997"/>
            <a:ext cx="3888432" cy="3948118"/>
          </a:xfrm>
          <a:prstGeom prst="roundRect">
            <a:avLst>
              <a:gd name="adj" fmla="val 3086"/>
            </a:avLst>
          </a:prstGeom>
          <a:ln>
            <a:solidFill>
              <a:schemeClr val="accent3">
                <a:lumMod val="50000"/>
              </a:schemeClr>
            </a:solidFill>
            <a:prstDash val="sysDot"/>
          </a:ln>
        </p:spPr>
        <p:txBody>
          <a:bodyPr bIns="34290" lIns="68580" rIns="68580" tIns="34290" wrap="square">
            <a:spAutoFit/>
          </a:bodyPr>
          <a:p>
            <a:pPr algn="ctr">
              <a:lnSpc>
                <a:spcPct val="130000"/>
              </a:lnSpc>
            </a:pPr>
            <a:r>
              <a:rPr altLang="en-US" b="1" dirty="0" sz="2400" lang="zh-CN">
                <a:latin typeface="黑体" panose="02010609060101010101" pitchFamily="49" charset="-122"/>
                <a:ea typeface="黑体" panose="02010609060101010101" pitchFamily="49" charset="-122"/>
              </a:rPr>
              <a:t>方志敏同志诗一</a:t>
            </a:r>
            <a:r>
              <a:rPr altLang="en-US" b="1" dirty="0" sz="24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首</a:t>
            </a:r>
            <a:endParaRPr altLang="en-US" b="1" dirty="0" sz="2400" lang="zh-CN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altLang="en-US" b="1" dirty="0" sz="2400" lang="zh-CN">
                <a:latin typeface="楷体" panose="02010609060101010101" pitchFamily="49" charset="-122"/>
                <a:ea typeface="楷体" panose="02010609060101010101" pitchFamily="49" charset="-122"/>
              </a:rPr>
              <a:t>敌人只能砍下我们的头颅，</a:t>
            </a:r>
          </a:p>
          <a:p>
            <a:pPr>
              <a:lnSpc>
                <a:spcPct val="130000"/>
              </a:lnSpc>
            </a:pPr>
            <a:r>
              <a:rPr altLang="en-US" b="1" dirty="0" sz="2400" lang="zh-CN">
                <a:latin typeface="楷体" panose="02010609060101010101" pitchFamily="49" charset="-122"/>
                <a:ea typeface="楷体" panose="02010609060101010101" pitchFamily="49" charset="-122"/>
              </a:rPr>
              <a:t>决不能动摇我们的信仰！</a:t>
            </a:r>
          </a:p>
          <a:p>
            <a:pPr>
              <a:lnSpc>
                <a:spcPct val="130000"/>
              </a:lnSpc>
            </a:pPr>
            <a:r>
              <a:rPr altLang="en-US" b="1" dirty="0" sz="2400" lang="zh-CN">
                <a:latin typeface="楷体" panose="02010609060101010101" pitchFamily="49" charset="-122"/>
                <a:ea typeface="楷体" panose="02010609060101010101" pitchFamily="49" charset="-122"/>
              </a:rPr>
              <a:t>因为我们信仰的主义，</a:t>
            </a:r>
          </a:p>
          <a:p>
            <a:pPr>
              <a:lnSpc>
                <a:spcPct val="130000"/>
              </a:lnSpc>
            </a:pPr>
            <a:r>
              <a:rPr altLang="en-US" b="1" dirty="0" sz="2400" lang="zh-CN">
                <a:latin typeface="楷体" panose="02010609060101010101" pitchFamily="49" charset="-122"/>
                <a:ea typeface="楷体" panose="02010609060101010101" pitchFamily="49" charset="-122"/>
              </a:rPr>
              <a:t>乃是宇宙的真理！</a:t>
            </a:r>
          </a:p>
          <a:p>
            <a:pPr>
              <a:lnSpc>
                <a:spcPct val="130000"/>
              </a:lnSpc>
            </a:pPr>
            <a:r>
              <a:rPr altLang="en-US" b="1" dirty="0" sz="2400" lang="zh-CN">
                <a:latin typeface="楷体" panose="02010609060101010101" pitchFamily="49" charset="-122"/>
                <a:ea typeface="楷体" panose="02010609060101010101" pitchFamily="49" charset="-122"/>
              </a:rPr>
              <a:t>为着共产主义牺牲，</a:t>
            </a:r>
          </a:p>
          <a:p>
            <a:pPr>
              <a:lnSpc>
                <a:spcPct val="130000"/>
              </a:lnSpc>
            </a:pPr>
            <a:r>
              <a:rPr altLang="en-US" b="1" dirty="0" sz="2400" lang="zh-CN">
                <a:latin typeface="楷体" panose="02010609060101010101" pitchFamily="49" charset="-122"/>
                <a:ea typeface="楷体" panose="02010609060101010101" pitchFamily="49" charset="-122"/>
              </a:rPr>
              <a:t>为着苏维埃流血，</a:t>
            </a:r>
          </a:p>
          <a:p>
            <a:pPr>
              <a:lnSpc>
                <a:spcPct val="130000"/>
              </a:lnSpc>
            </a:pPr>
            <a:r>
              <a:rPr altLang="en-US" b="1" dirty="0" sz="2400" lang="zh-CN">
                <a:latin typeface="楷体" panose="02010609060101010101" pitchFamily="49" charset="-122"/>
                <a:ea typeface="楷体" panose="02010609060101010101" pitchFamily="49" charset="-122"/>
              </a:rPr>
              <a:t>那是我们十分情愿的啊！</a:t>
            </a:r>
          </a:p>
        </p:txBody>
      </p:sp>
      <p:sp>
        <p:nvSpPr>
          <p:cNvPr id="1048799" name="文本框 14"/>
          <p:cNvSpPr txBox="1"/>
          <p:nvPr/>
        </p:nvSpPr>
        <p:spPr>
          <a:xfrm>
            <a:off x="618357" y="329717"/>
            <a:ext cx="2291388" cy="623248"/>
          </a:xfrm>
          <a:prstGeom prst="rect"/>
          <a:noFill/>
        </p:spPr>
        <p:txBody>
          <a:bodyPr bIns="34290" lIns="68580" rIns="68580" rtlCol="0" tIns="34290" wrap="square">
            <a:spAutoFit/>
          </a:bodyPr>
          <a:p>
            <a:r>
              <a:rPr altLang="en-US" b="1" dirty="0" sz="3600" lang="zh-CN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</a:p>
        </p:txBody>
      </p:sp>
      <p:pic>
        <p:nvPicPr>
          <p:cNvPr id="2097195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27584" y="1184241"/>
            <a:ext cx="2448272" cy="30436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2097196" name="雷佳 - 可爱的中国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8100392" y="3618334"/>
            <a:ext cx="609600" cy="609600"/>
          </a:xfrm>
          <a:prstGeom prst="rect"/>
        </p:spPr>
      </p:pic>
      <p:sp>
        <p:nvSpPr>
          <p:cNvPr id="1048800" name="TextBox 3"/>
          <p:cNvSpPr txBox="1"/>
          <p:nvPr/>
        </p:nvSpPr>
        <p:spPr>
          <a:xfrm>
            <a:off x="7812359" y="4371950"/>
            <a:ext cx="1080121" cy="584775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sz="16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点击播放歌曲</a:t>
            </a:r>
            <a:endParaRPr altLang="en-US" b="1" sz="1600" 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evt="onClick" delay="0">
                    <p:tgtEl>
                      <p:spTgt spid="2097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dur="255196" fill="hold" id="6"/>
                                        <p:tgtEl>
                                          <p:spTgt spid="2097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196"/>
                  </p:tgtEl>
                </p:cond>
              </p:nextCondLst>
            </p:seq>
            <p:audio>
              <p:cMediaNode vol="80000">
                <p:cTn display="0" fill="hold" id="7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9719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97" name="图片 1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395536" y="379191"/>
            <a:ext cx="2268538" cy="692150"/>
          </a:xfrm>
          <a:prstGeom prst="rect"/>
          <a:noFill/>
          <a:ln>
            <a:noFill/>
          </a:ln>
        </p:spPr>
      </p:pic>
      <p:pic>
        <p:nvPicPr>
          <p:cNvPr id="2097198" name="图片 15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146299" y="396654"/>
            <a:ext cx="449262" cy="558800"/>
          </a:xfrm>
          <a:prstGeom prst="rect"/>
          <a:noFill/>
          <a:ln>
            <a:noFill/>
          </a:ln>
        </p:spPr>
      </p:pic>
      <p:sp>
        <p:nvSpPr>
          <p:cNvPr id="1048801" name="矩形 6"/>
          <p:cNvSpPr/>
          <p:nvPr/>
        </p:nvSpPr>
        <p:spPr>
          <a:xfrm>
            <a:off x="520700" y="1266825"/>
            <a:ext cx="8380730" cy="584775"/>
          </a:xfrm>
          <a:prstGeom prst="rect"/>
        </p:spPr>
        <p:txBody>
          <a:bodyPr wrap="square">
            <a:spAutoFit/>
          </a:bodyPr>
          <a:p>
            <a:r>
              <a:rPr altLang="en-US" b="1" dirty="0" sz="3200" lang="zh-CN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一、</a:t>
            </a:r>
            <a:r>
              <a:rPr altLang="en-US" b="1" sz="3200" lang="zh-CN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下列读音完全正确</a:t>
            </a:r>
            <a:r>
              <a:rPr altLang="en-US" b="1" dirty="0" sz="3200" lang="zh-CN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的一组</a:t>
            </a:r>
            <a:r>
              <a:rPr altLang="en-US" b="1" sz="3200" lang="zh-CN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是</a:t>
            </a:r>
            <a:r>
              <a:rPr altLang="en-US" b="1" sz="3200" lang="zh-CN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（  </a:t>
            </a:r>
            <a:r>
              <a:rPr altLang="en-US" b="1" dirty="0" sz="3200" lang="zh-CN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）。</a:t>
            </a:r>
          </a:p>
        </p:txBody>
      </p:sp>
      <p:sp>
        <p:nvSpPr>
          <p:cNvPr id="1048802" name="矩形 7"/>
          <p:cNvSpPr/>
          <p:nvPr/>
        </p:nvSpPr>
        <p:spPr>
          <a:xfrm>
            <a:off x="395536" y="2052593"/>
            <a:ext cx="8604448" cy="2308324"/>
          </a:xfrm>
          <a:prstGeom prst="rect"/>
        </p:spPr>
        <p:txBody>
          <a:bodyPr wrap="square">
            <a:spAutoFit/>
          </a:bodyPr>
          <a:p>
            <a:pPr defTabSz="758825">
              <a:lnSpc>
                <a:spcPct val="150000"/>
              </a:lnSpc>
              <a:tabLst>
                <a:tab algn="l" pos="2424113"/>
                <a:tab algn="l" pos="3773488"/>
                <a:tab algn="l" pos="5195888"/>
              </a:tabLst>
            </a:pPr>
            <a:r>
              <a:rPr b="1" dirty="0" sz="3200" lang="en-US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A</a:t>
            </a:r>
            <a:r>
              <a:rPr b="1" sz="320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筹（</a:t>
            </a:r>
            <a:r>
              <a:rPr altLang="zh-CN" b="1" sz="3200" lang="en-US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shòu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）集</a:t>
            </a:r>
            <a:r>
              <a:rPr altLang="zh-CN" b="1" sz="3200" lang="en-US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altLang="zh-CN" b="1" sz="3200" lang="en-US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裤裆（</a:t>
            </a:r>
            <a:r>
              <a:rPr altLang="zh-CN" b="1" sz="3200" lang="en-US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  <a:sym typeface="+mn-ea"/>
              </a:rPr>
              <a:t>dāng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b="1" sz="3200" lang="en-US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彼（</a:t>
            </a:r>
            <a:r>
              <a:rPr altLang="zh-CN" b="1" sz="3200" lang="en-US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pí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）此</a:t>
            </a:r>
            <a:r>
              <a:rPr b="1" dirty="0" sz="320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</a:p>
          <a:p>
            <a:pPr defTabSz="758825">
              <a:lnSpc>
                <a:spcPct val="150000"/>
              </a:lnSpc>
              <a:tabLst>
                <a:tab algn="l" pos="2424113"/>
                <a:tab algn="l" pos="3773488"/>
                <a:tab algn="l" pos="5195888"/>
              </a:tabLst>
            </a:pPr>
            <a:r>
              <a:rPr b="1" dirty="0" sz="3200" lang="en-US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B</a:t>
            </a:r>
            <a:r>
              <a:rPr b="1" sz="3200" lang="en-US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矜（</a:t>
            </a:r>
            <a:r>
              <a:rPr altLang="zh-CN" b="1" sz="3200" lang="en-US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jīn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）持       被俘（</a:t>
            </a:r>
            <a:r>
              <a:rPr altLang="zh-CN" b="1" sz="3200" lang="en-US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fǔ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      企望（</a:t>
            </a:r>
            <a:r>
              <a:rPr altLang="zh-CN" b="1" sz="3200" lang="en-US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qǐ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altLang="zh-CN" b="1" sz="3200" lang="en-US" smtClean="0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758825">
              <a:lnSpc>
                <a:spcPct val="150000"/>
              </a:lnSpc>
              <a:tabLst>
                <a:tab algn="l" pos="2424113"/>
                <a:tab algn="l" pos="3773488"/>
                <a:tab algn="l" pos="5195888"/>
              </a:tabLst>
            </a:pPr>
            <a:r>
              <a:rPr b="1" sz="3200" lang="en-US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C</a:t>
            </a:r>
            <a:r>
              <a:rPr b="1" sz="3200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金镯（</a:t>
            </a:r>
            <a:r>
              <a:rPr altLang="zh-CN" b="1" sz="3200" lang="en-US" smtClean="0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zhuó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   恐吓（</a:t>
            </a:r>
            <a:r>
              <a:rPr altLang="zh-CN" b="1" sz="3200" lang="en-US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hè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      深山坞（</a:t>
            </a:r>
            <a:r>
              <a:rPr altLang="zh-CN" b="1" sz="3200" lang="en-US"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wù</a:t>
            </a:r>
            <a:r>
              <a:rPr altLang="en-US" b="1" sz="3200" lang="zh-CN" smtClean="0">
                <a:solidFill>
                  <a:prstClr val="black"/>
                </a:solidFill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altLang="en-US" b="1" dirty="0" sz="3200" lang="zh-CN">
              <a:solidFill>
                <a:prstClr val="black"/>
              </a:solidFill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48803" name="矩形 8"/>
          <p:cNvSpPr/>
          <p:nvPr/>
        </p:nvSpPr>
        <p:spPr>
          <a:xfrm>
            <a:off x="6732240" y="1255071"/>
            <a:ext cx="391454" cy="584775"/>
          </a:xfrm>
          <a:prstGeom prst="rect"/>
        </p:spPr>
        <p:txBody>
          <a:bodyPr wrap="none">
            <a:spAutoFit/>
          </a:bodyPr>
          <a:p>
            <a:r>
              <a:rPr altLang="zh-CN" b="1" dirty="0" sz="3200" 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C</a:t>
            </a:r>
            <a:endParaRPr altLang="en-US" dirty="0" lang="zh-CN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48804" name="文本框 14"/>
          <p:cNvSpPr txBox="1"/>
          <p:nvPr/>
        </p:nvSpPr>
        <p:spPr>
          <a:xfrm>
            <a:off x="605391" y="343489"/>
            <a:ext cx="2003356" cy="623248"/>
          </a:xfrm>
          <a:prstGeom prst="rect"/>
          <a:noFill/>
        </p:spPr>
        <p:txBody>
          <a:bodyPr bIns="34290" lIns="68580" rIns="68580" rtlCol="0" tIns="34290" wrap="square">
            <a:spAutoFit/>
          </a:bodyPr>
          <a:p>
            <a:r>
              <a:rPr altLang="en-US" b="1" dirty="0" sz="3600" lang="zh-CN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dur="500" id="7"/>
                                        <p:tgtEl>
                                          <p:spTgt spid="1048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0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5" name="矩形 1"/>
          <p:cNvSpPr/>
          <p:nvPr/>
        </p:nvSpPr>
        <p:spPr>
          <a:xfrm>
            <a:off x="323528" y="523353"/>
            <a:ext cx="8280920" cy="1040285"/>
          </a:xfrm>
          <a:prstGeom prst="rect"/>
        </p:spPr>
        <p:txBody>
          <a:bodyPr wrap="square">
            <a:spAutoFit/>
          </a:bodyPr>
          <a:p>
            <a:pPr>
              <a:lnSpc>
                <a:spcPct val="110000"/>
              </a:lnSpc>
            </a:pPr>
            <a:r>
              <a:rPr altLang="en-US" dirty="0" sz="28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二、判断下列说法是否正确，对的画“√”，错的画“</a:t>
            </a:r>
            <a:r>
              <a:rPr altLang="zh-CN" dirty="0" sz="2800" 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r>
              <a:rPr altLang="en-US" dirty="0" sz="28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”。</a:t>
            </a:r>
            <a:endParaRPr altLang="en-US" dirty="0" sz="2800" 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806" name="矩形 2"/>
          <p:cNvSpPr/>
          <p:nvPr/>
        </p:nvSpPr>
        <p:spPr>
          <a:xfrm>
            <a:off x="668802" y="1598964"/>
            <a:ext cx="8079662" cy="954107"/>
          </a:xfrm>
          <a:prstGeom prst="rect"/>
          <a:ln>
            <a:noFill/>
            <a:prstDash val="lgDashDotDot"/>
          </a:ln>
        </p:spPr>
        <p:txBody>
          <a:bodyPr wrap="square">
            <a:spAutoFit/>
          </a:bodyPr>
          <a:p>
            <a:r>
              <a:rPr altLang="zh-CN" b="1" sz="2800" lang="en-US" smtClean="0">
                <a:latin typeface="楷体" pitchFamily="49" charset="-122"/>
                <a:ea typeface="楷体" pitchFamily="49" charset="-122"/>
              </a:rPr>
              <a:t>    1</a:t>
            </a:r>
            <a:r>
              <a:rPr altLang="zh-CN" b="1" dirty="0" sz="2800" lang="en-US" smtClean="0">
                <a:latin typeface="楷体" pitchFamily="49" charset="-122"/>
                <a:ea typeface="楷体" pitchFamily="49" charset="-122"/>
              </a:rPr>
              <a:t>.</a:t>
            </a:r>
            <a:r>
              <a:rPr altLang="en-US" b="1" sz="2800" lang="zh-CN" smtClean="0">
                <a:latin typeface="楷体" pitchFamily="49" charset="-122"/>
                <a:ea typeface="楷体" pitchFamily="49" charset="-122"/>
              </a:rPr>
              <a:t>两个兵士在</a:t>
            </a:r>
            <a:r>
              <a:rPr altLang="en-US" b="1" dirty="0" sz="2800" lang="zh-CN" smtClean="0">
                <a:latin typeface="楷体" pitchFamily="49" charset="-122"/>
                <a:ea typeface="楷体" pitchFamily="49" charset="-122"/>
              </a:rPr>
              <a:t>方志敏身上没搜到钱，是因为方志敏今天没有带</a:t>
            </a:r>
            <a:r>
              <a:rPr altLang="en-US" b="1" sz="2800" lang="zh-CN" smtClean="0">
                <a:latin typeface="楷体" pitchFamily="49" charset="-122"/>
                <a:ea typeface="楷体" pitchFamily="49" charset="-122"/>
              </a:rPr>
              <a:t>钱。                    （  ）</a:t>
            </a:r>
            <a:endParaRPr altLang="en-US" b="1" dirty="0" sz="2800" lang="zh-CN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48807" name="矩形 3"/>
          <p:cNvSpPr/>
          <p:nvPr/>
        </p:nvSpPr>
        <p:spPr>
          <a:xfrm>
            <a:off x="668802" y="2676945"/>
            <a:ext cx="8223677" cy="954107"/>
          </a:xfrm>
          <a:prstGeom prst="rect"/>
          <a:ln>
            <a:noFill/>
            <a:prstDash val="lgDashDotDot"/>
          </a:ln>
        </p:spPr>
        <p:txBody>
          <a:bodyPr wrap="square">
            <a:spAutoFit/>
          </a:bodyPr>
          <a:p>
            <a:r>
              <a:rPr altLang="zh-CN" b="1" sz="2800" lang="en-US" smtClean="0">
                <a:latin typeface="楷体" pitchFamily="49" charset="-122"/>
                <a:ea typeface="楷体" pitchFamily="49" charset="-122"/>
              </a:rPr>
              <a:t>    2</a:t>
            </a:r>
            <a:r>
              <a:rPr altLang="zh-CN" b="1" dirty="0" sz="2800" lang="en-US" smtClean="0">
                <a:latin typeface="楷体" pitchFamily="49" charset="-122"/>
                <a:ea typeface="楷体" pitchFamily="49" charset="-122"/>
              </a:rPr>
              <a:t>.</a:t>
            </a:r>
            <a:r>
              <a:rPr altLang="en-US" b="1" dirty="0" sz="2800" lang="zh-CN" smtClean="0">
                <a:latin typeface="楷体" pitchFamily="49" charset="-122"/>
                <a:ea typeface="楷体" pitchFamily="49" charset="-122"/>
              </a:rPr>
              <a:t>方志敏一</a:t>
            </a:r>
            <a:r>
              <a:rPr altLang="en-US" b="1" sz="2800" lang="zh-CN" smtClean="0">
                <a:latin typeface="楷体" pitchFamily="49" charset="-122"/>
                <a:ea typeface="楷体" pitchFamily="49" charset="-122"/>
              </a:rPr>
              <a:t>直都过着清</a:t>
            </a:r>
            <a:r>
              <a:rPr altLang="en-US" b="1" dirty="0" sz="2800" lang="zh-CN" smtClean="0">
                <a:latin typeface="楷体" pitchFamily="49" charset="-122"/>
                <a:ea typeface="楷体" pitchFamily="49" charset="-122"/>
              </a:rPr>
              <a:t>贫、朴素的</a:t>
            </a:r>
            <a:r>
              <a:rPr altLang="en-US" b="1" sz="2800" lang="zh-CN" smtClean="0">
                <a:latin typeface="楷体" pitchFamily="49" charset="-122"/>
                <a:ea typeface="楷体" pitchFamily="49" charset="-122"/>
              </a:rPr>
              <a:t>生活。</a:t>
            </a:r>
            <a:endParaRPr altLang="zh-CN" b="1" sz="2800" lang="en-US" smtClean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altLang="en-US" b="1" sz="2800" lang="zh-CN" smtClean="0">
                <a:latin typeface="楷体" pitchFamily="49" charset="-122"/>
                <a:ea typeface="楷体" pitchFamily="49" charset="-122"/>
              </a:rPr>
              <a:t>       （  ）</a:t>
            </a:r>
            <a:endParaRPr altLang="en-US" b="1" dirty="0" sz="2800" lang="zh-CN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48808" name="矩形 5"/>
          <p:cNvSpPr/>
          <p:nvPr/>
        </p:nvSpPr>
        <p:spPr>
          <a:xfrm>
            <a:off x="668802" y="3754926"/>
            <a:ext cx="8210625" cy="954107"/>
          </a:xfrm>
          <a:prstGeom prst="rect"/>
          <a:ln>
            <a:noFill/>
            <a:prstDash val="lgDashDotDot"/>
          </a:ln>
        </p:spPr>
        <p:txBody>
          <a:bodyPr wrap="square">
            <a:spAutoFit/>
          </a:bodyPr>
          <a:p>
            <a:r>
              <a:rPr altLang="zh-CN" b="1" sz="2800" lang="en-US" smtClean="0">
                <a:latin typeface="楷体" pitchFamily="49" charset="-122"/>
                <a:ea typeface="楷体" pitchFamily="49" charset="-122"/>
              </a:rPr>
              <a:t>    3</a:t>
            </a:r>
            <a:r>
              <a:rPr altLang="zh-CN" b="1" dirty="0" sz="2800" lang="en-US">
                <a:latin typeface="楷体" pitchFamily="49" charset="-122"/>
                <a:ea typeface="楷体" pitchFamily="49" charset="-122"/>
              </a:rPr>
              <a:t>.</a:t>
            </a:r>
            <a:r>
              <a:rPr altLang="en-US" b="1" dirty="0" sz="2800" lang="zh-CN">
                <a:latin typeface="楷体" pitchFamily="49" charset="-122"/>
                <a:ea typeface="楷体" pitchFamily="49" charset="-122"/>
              </a:rPr>
              <a:t>“不要瞎忙吧”写出方志敏对敌人的</a:t>
            </a:r>
            <a:r>
              <a:rPr altLang="en-US" b="1" sz="2800" lang="zh-CN">
                <a:latin typeface="楷体" pitchFamily="49" charset="-122"/>
                <a:ea typeface="楷体" pitchFamily="49" charset="-122"/>
              </a:rPr>
              <a:t>蔑视</a:t>
            </a:r>
            <a:r>
              <a:rPr altLang="en-US" b="1" sz="2800" lang="zh-CN" smtClean="0">
                <a:latin typeface="楷体" pitchFamily="49" charset="-122"/>
                <a:ea typeface="楷体" pitchFamily="49" charset="-122"/>
              </a:rPr>
              <a:t>。</a:t>
            </a:r>
            <a:endParaRPr altLang="zh-CN" b="1" sz="2800" lang="en-US" smtClean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altLang="zh-CN" b="1" sz="2800" lang="en-US">
                <a:latin typeface="楷体" pitchFamily="49" charset="-122"/>
                <a:ea typeface="楷体" pitchFamily="49" charset="-122"/>
              </a:rPr>
              <a:t> </a:t>
            </a:r>
            <a:r>
              <a:rPr altLang="en-US" b="1" sz="2800" lang="zh-CN" smtClean="0">
                <a:latin typeface="楷体" pitchFamily="49" charset="-122"/>
                <a:ea typeface="楷体" pitchFamily="49" charset="-122"/>
              </a:rPr>
              <a:t>   </a:t>
            </a:r>
            <a:r>
              <a:rPr altLang="en-US" b="1" sz="2800" lang="zh-CN">
                <a:latin typeface="楷体" pitchFamily="49" charset="-122"/>
                <a:ea typeface="楷体" pitchFamily="49" charset="-122"/>
              </a:rPr>
              <a:t>（ </a:t>
            </a:r>
            <a:r>
              <a:rPr altLang="en-US" b="1" sz="2800" lang="zh-CN" smtClean="0">
                <a:latin typeface="楷体" pitchFamily="49" charset="-122"/>
                <a:ea typeface="楷体" pitchFamily="49" charset="-122"/>
              </a:rPr>
              <a:t> ）</a:t>
            </a:r>
            <a:endParaRPr altLang="en-US" b="1" dirty="0" sz="2800" lang="zh-CN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48809" name="矩形 6"/>
          <p:cNvSpPr/>
          <p:nvPr/>
        </p:nvSpPr>
        <p:spPr>
          <a:xfrm>
            <a:off x="8003574" y="3162330"/>
            <a:ext cx="545342" cy="523220"/>
          </a:xfrm>
          <a:prstGeom prst="rect"/>
        </p:spPr>
        <p:txBody>
          <a:bodyPr wrap="none">
            <a:spAutoFit/>
          </a:bodyPr>
          <a:p>
            <a:r>
              <a:rPr altLang="en-US" b="1" dirty="0" sz="2800" 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048810" name="矩形 7"/>
          <p:cNvSpPr/>
          <p:nvPr/>
        </p:nvSpPr>
        <p:spPr>
          <a:xfrm>
            <a:off x="8059106" y="4208770"/>
            <a:ext cx="545342" cy="523220"/>
          </a:xfrm>
          <a:prstGeom prst="rect"/>
        </p:spPr>
        <p:txBody>
          <a:bodyPr wrap="none">
            <a:spAutoFit/>
          </a:bodyPr>
          <a:p>
            <a:r>
              <a:rPr altLang="en-US" b="1" dirty="0" sz="2800" 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</a:p>
        </p:txBody>
      </p:sp>
      <p:sp>
        <p:nvSpPr>
          <p:cNvPr id="1048811" name="矩形 8"/>
          <p:cNvSpPr/>
          <p:nvPr/>
        </p:nvSpPr>
        <p:spPr>
          <a:xfrm>
            <a:off x="7845753" y="2037242"/>
            <a:ext cx="543739" cy="523220"/>
          </a:xfrm>
          <a:prstGeom prst="rect"/>
        </p:spPr>
        <p:txBody>
          <a:bodyPr wrap="none">
            <a:spAutoFit/>
          </a:bodyPr>
          <a:p>
            <a:r>
              <a:rPr altLang="zh-CN" b="1" dirty="0" sz="2800" 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altLang="en-US" b="1" dirty="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2"/>
                                        <p:tgtEl>
                                          <p:spTgt spid="1048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17"/>
                                        <p:tgtEl>
                                          <p:spTgt spid="1048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09" grpId="0"/>
      <p:bldP spid="1048810" grpId="0"/>
      <p:bldP spid="10488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2" name="文本框 1"/>
          <p:cNvSpPr txBox="1"/>
          <p:nvPr/>
        </p:nvSpPr>
        <p:spPr>
          <a:xfrm>
            <a:off x="971600" y="532284"/>
            <a:ext cx="4873450" cy="523220"/>
          </a:xfrm>
          <a:prstGeom prst="rect"/>
          <a:noFill/>
        </p:spPr>
        <p:txBody>
          <a:bodyPr anchor="t" rtlCol="0" wrap="none">
            <a:spAutoFit/>
          </a:bodyPr>
          <a:p>
            <a:r>
              <a:rPr altLang="en-US" dirty="0" sz="2800" lang="zh-CN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三、读句子，体会</a:t>
            </a:r>
            <a:r>
              <a:rPr altLang="en-US" dirty="0" sz="2800" lang="zh-CN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人物特点。</a:t>
            </a:r>
            <a:endParaRPr altLang="en-US" dirty="0" sz="2800" lang="zh-CN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813" name="文本框 2"/>
          <p:cNvSpPr txBox="1"/>
          <p:nvPr/>
        </p:nvSpPr>
        <p:spPr>
          <a:xfrm>
            <a:off x="1005508" y="1195214"/>
            <a:ext cx="7380173" cy="1988237"/>
          </a:xfrm>
          <a:prstGeom prst="rect"/>
          <a:noFill/>
          <a:ln w="12700" cmpd="sng">
            <a:solidFill>
              <a:schemeClr val="bg2">
                <a:lumMod val="90000"/>
              </a:schemeClr>
            </a:solidFill>
            <a:prstDash val="lgDashDot"/>
          </a:ln>
        </p:spPr>
        <p:txBody>
          <a:bodyPr anchor="t" rtlCol="0" wrap="square">
            <a:spAutoFit/>
          </a:bodyPr>
          <a:p>
            <a:pPr fontAlgn="auto" indent="714375">
              <a:lnSpc>
                <a:spcPct val="110000"/>
              </a:lnSpc>
            </a:pPr>
            <a:r>
              <a:rPr altLang="en-US" b="1" dirty="0" sz="28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“绝不会没有</a:t>
            </a:r>
            <a:r>
              <a:rPr altLang="en-US" b="1" dirty="0" sz="2800" 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钱的，一定是藏在哪里，我是老出门的，骗不得</a:t>
            </a:r>
            <a:r>
              <a:rPr altLang="en-US" b="1" dirty="0" sz="28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altLang="en-US" b="1" dirty="0" sz="2800" 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。”另一个兵士一面说，一面弓着</a:t>
            </a:r>
            <a:r>
              <a:rPr altLang="en-US" b="1" dirty="0" sz="28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背将</a:t>
            </a:r>
            <a:r>
              <a:rPr altLang="en-US" b="1" dirty="0" sz="2800" 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我的衣角裤裆过细地捏，总企望着有新的发现。</a:t>
            </a:r>
            <a:endParaRPr altLang="zh-CN" b="1" dirty="0" sz="2800" 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48814" name="文本框 3"/>
          <p:cNvSpPr txBox="1"/>
          <p:nvPr/>
        </p:nvSpPr>
        <p:spPr>
          <a:xfrm>
            <a:off x="1000200" y="3254294"/>
            <a:ext cx="7365678" cy="1384995"/>
          </a:xfrm>
          <a:prstGeom prst="rect"/>
          <a:noFill/>
          <a:ln w="12700" cmpd="sng">
            <a:noFill/>
            <a:prstDash val="lgDash"/>
          </a:ln>
        </p:spPr>
        <p:txBody>
          <a:bodyPr rtlCol="0" wrap="square">
            <a:spAutoFit/>
          </a:bodyPr>
          <a:p>
            <a:pPr fontAlgn="auto" indent="714375">
              <a:lnSpc>
                <a:spcPct val="150000"/>
              </a:lnSpc>
            </a:pPr>
            <a:r>
              <a:rPr altLang="en-US" b="1" dirty="0" sz="2800" lang="zh-CN">
                <a:latin typeface="宋体" panose="02010600030101010101" pitchFamily="2" charset="-122"/>
                <a:ea typeface="宋体" panose="02010600030101010101" pitchFamily="2" charset="-122"/>
              </a:rPr>
              <a:t>这句</a:t>
            </a:r>
            <a:r>
              <a:rPr altLang="en-US" b="1" dirty="0" sz="28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话用了（           ）描写，</a:t>
            </a:r>
            <a:r>
              <a:rPr altLang="en-US" b="1" dirty="0" sz="2800" lang="zh-CN">
                <a:latin typeface="宋体" panose="02010600030101010101" pitchFamily="2" charset="-122"/>
                <a:ea typeface="宋体" panose="02010600030101010101" pitchFamily="2" charset="-122"/>
              </a:rPr>
              <a:t>表现</a:t>
            </a:r>
            <a:r>
              <a:rPr altLang="en-US" b="1" dirty="0" sz="28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r>
              <a:rPr altLang="en-US" b="1" sz="28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国民党兵士的（           </a:t>
            </a:r>
            <a:r>
              <a:rPr altLang="en-US" b="1" dirty="0" sz="2800" lang="zh-CN" smtClean="0"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endParaRPr altLang="en-US" b="1" dirty="0" sz="2800" lang="zh-CN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815" name="文本框 4"/>
          <p:cNvSpPr txBox="1"/>
          <p:nvPr/>
        </p:nvSpPr>
        <p:spPr>
          <a:xfrm>
            <a:off x="3806944" y="3351674"/>
            <a:ext cx="2373615" cy="52322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b="1" dirty="0" sz="2800" 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语言、动作</a:t>
            </a:r>
            <a:endParaRPr altLang="en-US" b="1" dirty="0" sz="2800" lang="zh-CN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816" name="文本框 5"/>
          <p:cNvSpPr txBox="1"/>
          <p:nvPr/>
        </p:nvSpPr>
        <p:spPr>
          <a:xfrm>
            <a:off x="3781181" y="3992746"/>
            <a:ext cx="2302987" cy="523220"/>
          </a:xfrm>
          <a:prstGeom prst="rect"/>
          <a:noFill/>
        </p:spPr>
        <p:txBody>
          <a:bodyPr rtlCol="0" wrap="square">
            <a:spAutoFit/>
          </a:bodyPr>
          <a:p>
            <a:pPr algn="ctr"/>
            <a:r>
              <a:rPr altLang="en-US" b="1" sz="2800" lang="zh-CN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贪婪、自私</a:t>
            </a:r>
            <a:endParaRPr altLang="en-US" b="1" dirty="0" sz="2800" lang="zh-CN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7"/>
                                        <p:tgtEl>
                                          <p:spTgt spid="1048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dur="500" id="12"/>
                                        <p:tgtEl>
                                          <p:spTgt spid="1048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815" grpId="0"/>
      <p:bldP spid="10488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 dpi="0">
          <a:blip xmlns:r="http://schemas.openxmlformats.org/officeDocument/2006/relationships"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0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7" name="文本框 3"/>
          <p:cNvSpPr txBox="1"/>
          <p:nvPr/>
        </p:nvSpPr>
        <p:spPr>
          <a:xfrm>
            <a:off x="685835" y="1419803"/>
            <a:ext cx="7764780" cy="1106805"/>
          </a:xfrm>
          <a:prstGeom prst="rect"/>
          <a:noFill/>
          <a:effectLst/>
        </p:spPr>
        <p:txBody>
          <a:bodyPr bIns="45716" lIns="91431" rIns="91431" rtlCol="0" tIns="45716" wrap="none">
            <a:spAutoFit/>
          </a:bodyPr>
          <a:p>
            <a:pPr algn="ctr"/>
            <a:r>
              <a:rPr altLang="en-US" b="1" dirty="0" sz="6600" kumimoji="1" lang="zh-CN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  <p:grpSp>
        <p:nvGrpSpPr>
          <p:cNvPr id="102" name="组合 32"/>
          <p:cNvGrpSpPr/>
          <p:nvPr/>
        </p:nvGrpSpPr>
        <p:grpSpPr>
          <a:xfrm>
            <a:off x="6967881" y="402"/>
            <a:ext cx="1927071" cy="771472"/>
            <a:chOff x="6968256" y="-1"/>
            <a:chExt cx="1927372" cy="771592"/>
          </a:xfrm>
        </p:grpSpPr>
        <p:pic>
          <p:nvPicPr>
            <p:cNvPr id="2097199" name="图片 33"/>
            <p:cNvPicPr>
              <a:picLocks noChangeAspect="1"/>
            </p:cNvPicPr>
            <p:nvPr/>
          </p:nvPicPr>
          <p:blipFill rotWithShape="1">
            <a:blip xmlns:r="http://schemas.openxmlformats.org/officeDocument/2006/relationships" r:embed="rId2" cstate="print"/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/>
          </p:spPr>
        </p:pic>
        <p:pic>
          <p:nvPicPr>
            <p:cNvPr id="2097200" name="图片 34"/>
            <p:cNvPicPr>
              <a:picLocks noChangeAspect="1"/>
            </p:cNvPicPr>
            <p:nvPr/>
          </p:nvPicPr>
          <p:blipFill>
            <a:blip xmlns:r="http://schemas.openxmlformats.org/officeDocument/2006/relationships" r:embed="rId3" cstate="print"/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/>
          </p:spPr>
        </p:pic>
        <p:sp>
          <p:nvSpPr>
            <p:cNvPr id="1048818" name="文本框 35"/>
            <p:cNvSpPr txBox="1"/>
            <p:nvPr/>
          </p:nvSpPr>
          <p:spPr>
            <a:xfrm>
              <a:off x="7187217" y="509940"/>
              <a:ext cx="1161076" cy="261651"/>
            </a:xfrm>
            <a:prstGeom prst="rect"/>
            <a:noFill/>
          </p:spPr>
          <p:txBody>
            <a:bodyPr rtlCol="0" wrap="none">
              <a:spAutoFit/>
            </a:bodyPr>
            <a:p>
              <a:pPr algn="dist"/>
              <a:r>
                <a:rPr altLang="zh-CN" dirty="0" sz="1100" kumimoji="1" lang="en-US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altLang="en-US" dirty="0" sz="1100" kumimoji="1" lang="zh-CN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图片 1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646113" y="382588"/>
            <a:ext cx="2270125" cy="695325"/>
          </a:xfrm>
          <a:prstGeom prst="rect"/>
          <a:noFill/>
          <a:ln>
            <a:noFill/>
          </a:ln>
        </p:spPr>
      </p:pic>
      <p:pic>
        <p:nvPicPr>
          <p:cNvPr id="2097158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395288" y="392113"/>
            <a:ext cx="442912" cy="552450"/>
          </a:xfrm>
          <a:prstGeom prst="rect"/>
          <a:noFill/>
          <a:ln>
            <a:noFill/>
          </a:ln>
        </p:spPr>
      </p:pic>
      <p:sp>
        <p:nvSpPr>
          <p:cNvPr id="1048586" name="文本框 6"/>
          <p:cNvSpPr txBox="1"/>
          <p:nvPr/>
        </p:nvSpPr>
        <p:spPr>
          <a:xfrm>
            <a:off x="-108520" y="1419622"/>
            <a:ext cx="9144000" cy="646331"/>
          </a:xfrm>
          <a:prstGeom prst="rect"/>
          <a:noFill/>
        </p:spPr>
        <p:txBody>
          <a:bodyPr anchor="t" rtlCol="0" wrap="square">
            <a:spAutoFit/>
          </a:bodyPr>
          <a:p>
            <a:r>
              <a:rPr altLang="en-US" dirty="0" sz="3600" kumimoji="1" lang="zh-CN" spc="190" smtClean="0">
                <a:latin typeface="黑体" panose="02010609060101010101" charset="-122"/>
                <a:ea typeface="黑体" panose="02010609060101010101" charset="-122"/>
              </a:rPr>
              <a:t>    自由</a:t>
            </a:r>
            <a:r>
              <a:rPr altLang="en-US" dirty="0" sz="3600" kumimoji="1" lang="zh-CN" spc="190">
                <a:latin typeface="黑体" panose="02010609060101010101" charset="-122"/>
                <a:ea typeface="黑体" panose="02010609060101010101" charset="-122"/>
              </a:rPr>
              <a:t>朗读</a:t>
            </a:r>
            <a:r>
              <a:rPr altLang="en-US" dirty="0" sz="3600" kumimoji="1" lang="zh-CN" spc="190" smtClean="0">
                <a:latin typeface="黑体" panose="02010609060101010101" charset="-122"/>
                <a:ea typeface="黑体" panose="02010609060101010101" charset="-122"/>
              </a:rPr>
              <a:t>课文，读</a:t>
            </a:r>
            <a:r>
              <a:rPr altLang="en-US" dirty="0" sz="3600" kumimoji="1" lang="zh-CN" spc="190">
                <a:latin typeface="黑体" panose="02010609060101010101" charset="-122"/>
                <a:ea typeface="黑体" panose="02010609060101010101" charset="-122"/>
              </a:rPr>
              <a:t>准字音，读通</a:t>
            </a:r>
            <a:r>
              <a:rPr altLang="en-US" dirty="0" sz="3600" kumimoji="1" lang="zh-CN" spc="190" smtClean="0">
                <a:latin typeface="黑体" panose="02010609060101010101" charset="-122"/>
                <a:ea typeface="黑体" panose="02010609060101010101" charset="-122"/>
              </a:rPr>
              <a:t>句子。</a:t>
            </a:r>
            <a:endParaRPr altLang="en-US" dirty="0" sz="3600" kumimoji="1" lang="zh-CN" spc="19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48587" name="文本框 14">
            <a:hlinkClick r:id="rId3" action="ppaction://hlinkfile"/>
          </p:cNvPr>
          <p:cNvSpPr txBox="1"/>
          <p:nvPr/>
        </p:nvSpPr>
        <p:spPr>
          <a:xfrm>
            <a:off x="822879" y="367870"/>
            <a:ext cx="2093360" cy="623248"/>
          </a:xfrm>
          <a:prstGeom prst="rect"/>
          <a:noFill/>
        </p:spPr>
        <p:txBody>
          <a:bodyPr bIns="34290" lIns="68580" rIns="68580" rtlCol="0" tIns="34290" wrap="square">
            <a:spAutoFit/>
          </a:bodyPr>
          <a:p>
            <a:r>
              <a:rPr altLang="en-US" b="1" dirty="0" sz="36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初读</a:t>
            </a:r>
            <a:r>
              <a:rPr altLang="en-US" b="1" dirty="0" sz="3600" lang="zh-CN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altLang="en-US" b="1" sz="3600" lang="zh-CN">
                <a:latin typeface="黑体" panose="02010609060101010101" pitchFamily="49" charset="-122"/>
                <a:ea typeface="黑体" panose="02010609060101010101" pitchFamily="49" charset="-122"/>
              </a:rPr>
              <a:t>文 </a:t>
            </a:r>
            <a:endParaRPr altLang="en-US" b="1" dirty="0" sz="3600" 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8588" name="文本框 14"/>
          <p:cNvSpPr txBox="1">
            <a:spLocks noChangeArrowheads="1"/>
          </p:cNvSpPr>
          <p:nvPr/>
        </p:nvSpPr>
        <p:spPr bwMode="auto">
          <a:xfrm>
            <a:off x="3292683" y="991118"/>
            <a:ext cx="1836737" cy="322263"/>
          </a:xfrm>
          <a:prstGeom prst="rect"/>
          <a:noFill/>
          <a:ln>
            <a:noFill/>
          </a:ln>
        </p:spPr>
        <p:txBody>
          <a:bodyPr bIns="34290" lIns="68580" rIns="68580" t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defTabSz="685800" eaLnBrk="0" hangingPunct="0" indent="-285750" marL="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defTabSz="685800" eaLnBrk="0" hangingPunct="0" indent="-228600" marL="6858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defTabSz="685800" eaLnBrk="0" hangingPunct="0" indent="-228600" marL="10287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defTabSz="685800" eaLnBrk="0" hangingPunct="0" indent="-228600" marL="1371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defTabSz="685800" eaLnBrk="0" fontAlgn="base" hangingPunct="0" indent="-228600" marL="18288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defTabSz="685800" eaLnBrk="0" fontAlgn="base" hangingPunct="0" indent="-228600" marL="22860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defTabSz="685800" eaLnBrk="0" fontAlgn="base" hangingPunct="0" indent="-228600" marL="27432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defTabSz="685800" eaLnBrk="0" fontAlgn="base" hangingPunct="0" indent="-228600" marL="320040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altLang="en-US" b="1" sz="1600" lang="zh-CN">
                <a:latin typeface="Kaiti SC"/>
                <a:ea typeface="Kaiti SC"/>
                <a:cs typeface="Kaiti SC"/>
              </a:rPr>
              <a:t>点击图标，听范读</a:t>
            </a:r>
          </a:p>
        </p:txBody>
      </p:sp>
      <p:pic>
        <p:nvPicPr>
          <p:cNvPr id="2097159" name="图片 17"/>
          <p:cNvPicPr>
            <a:picLocks noChangeAspect="1"/>
          </p:cNvPicPr>
          <p:nvPr/>
        </p:nvPicPr>
        <p:blipFill>
          <a:blip xmlns:r="http://schemas.openxmlformats.org/officeDocument/2006/relationships" r:embed="rId4" cstate="print"/>
          <a:srcRect/>
          <a:stretch>
            <a:fillRect/>
          </a:stretch>
        </p:blipFill>
        <p:spPr bwMode="auto">
          <a:xfrm rot="20449703">
            <a:off x="2113170" y="460893"/>
            <a:ext cx="1058863" cy="1060450"/>
          </a:xfrm>
          <a:prstGeom prst="rect"/>
          <a:noFill/>
          <a:ln>
            <a:noFill/>
          </a:ln>
        </p:spPr>
      </p:pic>
      <p:grpSp>
        <p:nvGrpSpPr>
          <p:cNvPr id="55" name="组合 1"/>
          <p:cNvGrpSpPr/>
          <p:nvPr/>
        </p:nvGrpSpPr>
        <p:grpSpPr>
          <a:xfrm>
            <a:off x="2220858" y="2128617"/>
            <a:ext cx="4485244" cy="2880801"/>
            <a:chOff x="2046799" y="2067213"/>
            <a:chExt cx="4485244" cy="2880801"/>
          </a:xfrm>
        </p:grpSpPr>
        <p:pic>
          <p:nvPicPr>
            <p:cNvPr id="2097160" name="Picture 2" descr="E:\22春\资源\图片\课本图片\12清贫P63.jpg"/>
            <p:cNvPicPr>
              <a:picLocks noChangeAspect="1" noChangeArrowheads="1"/>
            </p:cNvPicPr>
            <p:nvPr/>
          </p:nvPicPr>
          <p:blipFill rotWithShape="1">
            <a:blip xmlns:r="http://schemas.openxmlformats.org/officeDocument/2006/relationships" r:embed="rId5" cstate="print"/>
            <a:srcRect/>
            <a:stretch>
              <a:fillRect/>
            </a:stretch>
          </p:blipFill>
          <p:spPr bwMode="auto">
            <a:xfrm>
              <a:off x="2046799" y="2067213"/>
              <a:ext cx="2243071" cy="2880801"/>
            </a:xfrm>
            <a:prstGeom prst="rect"/>
            <a:noFill/>
          </p:spPr>
        </p:pic>
        <p:pic>
          <p:nvPicPr>
            <p:cNvPr id="2097161" name="Picture 3" descr="E:\22春\资源\图片\课本图片\12清贫P64.jpg"/>
            <p:cNvPicPr>
              <a:picLocks noChangeAspect="1" noChangeArrowheads="1"/>
            </p:cNvPicPr>
            <p:nvPr/>
          </p:nvPicPr>
          <p:blipFill rotWithShape="1">
            <a:blip xmlns:r="http://schemas.openxmlformats.org/officeDocument/2006/relationships" r:embed="rId6" cstate="print"/>
            <a:srcRect t="8"/>
            <a:stretch>
              <a:fillRect/>
            </a:stretch>
          </p:blipFill>
          <p:spPr bwMode="auto">
            <a:xfrm>
              <a:off x="4289869" y="2067458"/>
              <a:ext cx="2242174" cy="2880556"/>
            </a:xfrm>
            <a:prstGeom prst="rect"/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0"/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TextBox 22"/>
          <p:cNvSpPr txBox="1"/>
          <p:nvPr/>
        </p:nvSpPr>
        <p:spPr>
          <a:xfrm>
            <a:off x="1331640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集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590" name="矩形 23"/>
          <p:cNvSpPr/>
          <p:nvPr/>
        </p:nvSpPr>
        <p:spPr>
          <a:xfrm>
            <a:off x="767041" y="1491630"/>
            <a:ext cx="1212730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chóu</a:t>
            </a:r>
            <a:endParaRPr altLang="en-US" b="1" dirty="0" sz="3000" lang="zh-CN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8591" name="矩形 24"/>
          <p:cNvSpPr/>
          <p:nvPr/>
        </p:nvSpPr>
        <p:spPr>
          <a:xfrm>
            <a:off x="2559468" y="1491630"/>
            <a:ext cx="1063217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jīn</a:t>
            </a:r>
            <a:endParaRPr altLang="en-US" b="1" dirty="0" sz="3000" lang="zh-CN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8592" name="矩形 25"/>
          <p:cNvSpPr/>
          <p:nvPr/>
        </p:nvSpPr>
        <p:spPr>
          <a:xfrm>
            <a:off x="4497245" y="1491630"/>
            <a:ext cx="1224136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fú</a:t>
            </a:r>
            <a:endParaRPr altLang="en-US" b="1" dirty="0" sz="3000" lang="zh-CN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8593" name="矩形 27"/>
          <p:cNvSpPr/>
          <p:nvPr/>
        </p:nvSpPr>
        <p:spPr>
          <a:xfrm>
            <a:off x="5854092" y="1491630"/>
            <a:ext cx="1178880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zhuó</a:t>
            </a:r>
            <a:endParaRPr altLang="en-US" b="1" dirty="0" sz="3000" lang="zh-CN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8594" name="矩形 28"/>
          <p:cNvSpPr/>
          <p:nvPr/>
        </p:nvSpPr>
        <p:spPr>
          <a:xfrm>
            <a:off x="7591936" y="1491630"/>
            <a:ext cx="694168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hè</a:t>
            </a:r>
            <a:endParaRPr altLang="en-US" b="1" dirty="0" sz="3000" lang="zh-CN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8595" name="TextBox 36"/>
          <p:cNvSpPr txBox="1"/>
          <p:nvPr/>
        </p:nvSpPr>
        <p:spPr>
          <a:xfrm>
            <a:off x="808971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筹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596" name="TextBox 37"/>
          <p:cNvSpPr txBox="1"/>
          <p:nvPr/>
        </p:nvSpPr>
        <p:spPr>
          <a:xfrm>
            <a:off x="2456167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矜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597" name="TextBox 38"/>
          <p:cNvSpPr txBox="1"/>
          <p:nvPr/>
        </p:nvSpPr>
        <p:spPr>
          <a:xfrm>
            <a:off x="3001858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持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598" name="TextBox 39"/>
          <p:cNvSpPr txBox="1"/>
          <p:nvPr/>
        </p:nvSpPr>
        <p:spPr>
          <a:xfrm>
            <a:off x="4448375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俘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599" name="TextBox 40"/>
          <p:cNvSpPr txBox="1"/>
          <p:nvPr/>
        </p:nvSpPr>
        <p:spPr>
          <a:xfrm>
            <a:off x="5523174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金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00" name="TextBox 41"/>
          <p:cNvSpPr txBox="1"/>
          <p:nvPr/>
        </p:nvSpPr>
        <p:spPr>
          <a:xfrm>
            <a:off x="6016145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镯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01" name="TextBox 43"/>
          <p:cNvSpPr txBox="1"/>
          <p:nvPr/>
        </p:nvSpPr>
        <p:spPr>
          <a:xfrm>
            <a:off x="7561473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02" name="TextBox 44"/>
          <p:cNvSpPr txBox="1"/>
          <p:nvPr/>
        </p:nvSpPr>
        <p:spPr>
          <a:xfrm>
            <a:off x="6996018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03" name="矩形 45"/>
          <p:cNvSpPr/>
          <p:nvPr/>
        </p:nvSpPr>
        <p:spPr>
          <a:xfrm>
            <a:off x="1136272" y="3228952"/>
            <a:ext cx="1059464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dāng</a:t>
            </a:r>
            <a:endParaRPr altLang="en-US" b="1" dirty="0" sz="3000" lang="zh-CN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8604" name="TextBox 46"/>
          <p:cNvSpPr txBox="1"/>
          <p:nvPr/>
        </p:nvSpPr>
        <p:spPr>
          <a:xfrm>
            <a:off x="1329235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裆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05" name="TextBox 47"/>
          <p:cNvSpPr txBox="1"/>
          <p:nvPr/>
        </p:nvSpPr>
        <p:spPr>
          <a:xfrm>
            <a:off x="808971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裤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06" name="矩形 48"/>
          <p:cNvSpPr/>
          <p:nvPr/>
        </p:nvSpPr>
        <p:spPr>
          <a:xfrm>
            <a:off x="2553537" y="3228952"/>
            <a:ext cx="869879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charset="-122"/>
                <a:ea typeface="汉语拼音" panose="020B0604020202020204" charset="-122"/>
                <a:cs typeface="汉语拼音" panose="020B0604020202020204" pitchFamily="34" charset="0"/>
              </a:rPr>
              <a:t>qǐ</a:t>
            </a:r>
            <a:endParaRPr altLang="en-US" b="1" dirty="0" sz="3000" lang="zh-CN">
              <a:latin typeface="汉语拼音" panose="020B0604020202020204" charset="-122"/>
              <a:ea typeface="汉语拼音" panose="020B0604020202020204" charset="-122"/>
              <a:cs typeface="汉语拼音" panose="020B0604020202020204" pitchFamily="34" charset="0"/>
            </a:endParaRPr>
          </a:p>
        </p:txBody>
      </p:sp>
      <p:sp>
        <p:nvSpPr>
          <p:cNvPr id="1048607" name="TextBox 49"/>
          <p:cNvSpPr txBox="1"/>
          <p:nvPr/>
        </p:nvSpPr>
        <p:spPr>
          <a:xfrm>
            <a:off x="2456167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企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08" name="TextBox 50"/>
          <p:cNvSpPr txBox="1"/>
          <p:nvPr/>
        </p:nvSpPr>
        <p:spPr>
          <a:xfrm>
            <a:off x="2976431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09" name="TextBox 51"/>
          <p:cNvSpPr txBox="1"/>
          <p:nvPr/>
        </p:nvSpPr>
        <p:spPr>
          <a:xfrm>
            <a:off x="3917112" y="1914506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10" name="矩形 42"/>
          <p:cNvSpPr/>
          <p:nvPr/>
        </p:nvSpPr>
        <p:spPr>
          <a:xfrm>
            <a:off x="4080257" y="3228952"/>
            <a:ext cx="948710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bǐ</a:t>
            </a:r>
            <a:endParaRPr altLang="en-US" b="1" dirty="0" sz="3000" lang="zh-CN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8611" name="TextBox 52"/>
          <p:cNvSpPr txBox="1"/>
          <p:nvPr/>
        </p:nvSpPr>
        <p:spPr>
          <a:xfrm>
            <a:off x="3917112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彼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12" name="TextBox 53"/>
          <p:cNvSpPr txBox="1"/>
          <p:nvPr/>
        </p:nvSpPr>
        <p:spPr>
          <a:xfrm>
            <a:off x="4520842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13" name="矩形 54"/>
          <p:cNvSpPr/>
          <p:nvPr/>
        </p:nvSpPr>
        <p:spPr>
          <a:xfrm>
            <a:off x="5490660" y="3228952"/>
            <a:ext cx="1059464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guà</a:t>
            </a:r>
            <a:endParaRPr altLang="en-US" b="1" dirty="0" sz="3000" lang="zh-CN"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48614" name="TextBox 55"/>
          <p:cNvSpPr txBox="1"/>
          <p:nvPr/>
        </p:nvSpPr>
        <p:spPr>
          <a:xfrm>
            <a:off x="5523174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褂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15" name="TextBox 56"/>
          <p:cNvSpPr txBox="1"/>
          <p:nvPr/>
        </p:nvSpPr>
        <p:spPr>
          <a:xfrm>
            <a:off x="6105018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16" name="矩形 57"/>
          <p:cNvSpPr/>
          <p:nvPr/>
        </p:nvSpPr>
        <p:spPr>
          <a:xfrm>
            <a:off x="7573487" y="3228952"/>
            <a:ext cx="717529" cy="530915"/>
          </a:xfrm>
          <a:prstGeom prst="rect"/>
        </p:spPr>
        <p:txBody>
          <a:bodyPr bIns="34290" lIns="68580" rIns="68580" tIns="34290" wrap="square">
            <a:spAutoFit/>
          </a:bodyPr>
          <a:p>
            <a:r>
              <a:rPr altLang="zh-CN" b="1" dirty="0" sz="3000" lang="en-US" err="1" smtClean="0">
                <a:latin typeface="汉语拼音" panose="020B0604020202020204" charset="-122"/>
                <a:ea typeface="汉语拼音" panose="020B0604020202020204" charset="-122"/>
                <a:cs typeface="汉语拼音" panose="020B0604020202020204" pitchFamily="34" charset="0"/>
              </a:rPr>
              <a:t>wù</a:t>
            </a:r>
            <a:endParaRPr altLang="en-US" b="1" dirty="0" sz="3000" lang="zh-CN">
              <a:latin typeface="汉语拼音" panose="020B0604020202020204" charset="-122"/>
              <a:ea typeface="汉语拼音" panose="020B0604020202020204" charset="-122"/>
              <a:cs typeface="汉语拼音" panose="020B0604020202020204" pitchFamily="34" charset="0"/>
            </a:endParaRPr>
          </a:p>
        </p:txBody>
      </p:sp>
      <p:sp>
        <p:nvSpPr>
          <p:cNvPr id="1048617" name="TextBox 58"/>
          <p:cNvSpPr txBox="1"/>
          <p:nvPr/>
        </p:nvSpPr>
        <p:spPr>
          <a:xfrm>
            <a:off x="7603739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坞</a:t>
            </a:r>
            <a:endParaRPr altLang="en-US" b="1" dirty="0" sz="4000" 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18" name="TextBox 59"/>
          <p:cNvSpPr txBox="1"/>
          <p:nvPr/>
        </p:nvSpPr>
        <p:spPr>
          <a:xfrm>
            <a:off x="6996018" y="3664064"/>
            <a:ext cx="699230" cy="707886"/>
          </a:xfrm>
          <a:prstGeom prst="rect"/>
          <a:noFill/>
        </p:spPr>
        <p:txBody>
          <a:bodyPr rtlCol="0" wrap="none">
            <a:spAutoFit/>
          </a:bodyPr>
          <a:p>
            <a:r>
              <a:rPr altLang="en-US" b="1" dirty="0" sz="40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endParaRPr altLang="en-US" b="1" dirty="0" sz="40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97162" name="图片 2"/>
          <p:cNvPicPr>
            <a:picLocks noChangeAspect="1"/>
          </p:cNvPicPr>
          <p:nvPr/>
        </p:nvPicPr>
        <p:blipFill>
          <a:blip xmlns:r="http://schemas.openxmlformats.org/officeDocument/2006/relationships" r:embed="rId1" cstate="print"/>
          <a:srcRect/>
          <a:stretch>
            <a:fillRect/>
          </a:stretch>
        </p:blipFill>
        <p:spPr bwMode="auto">
          <a:xfrm>
            <a:off x="420688" y="500063"/>
            <a:ext cx="431800" cy="557212"/>
          </a:xfrm>
          <a:prstGeom prst="rect"/>
          <a:noFill/>
          <a:ln>
            <a:noFill/>
          </a:ln>
        </p:spPr>
      </p:pic>
      <p:sp>
        <p:nvSpPr>
          <p:cNvPr id="1048619" name="文本框 15"/>
          <p:cNvSpPr txBox="1"/>
          <p:nvPr/>
        </p:nvSpPr>
        <p:spPr>
          <a:xfrm>
            <a:off x="827088" y="411163"/>
            <a:ext cx="1726449" cy="646112"/>
          </a:xfrm>
          <a:prstGeom prst="rect"/>
          <a:noFill/>
        </p:spPr>
        <p:txBody>
          <a:bodyPr wrap="square">
            <a:spAutoFit/>
          </a:bodyPr>
          <a:p>
            <a:r>
              <a:rPr altLang="en-US" b="1" dirty="0" sz="3600" kumimoji="1" lang="zh-CN">
                <a:latin typeface="+mn-ea"/>
                <a:ea typeface="宋体" charset="-122"/>
              </a:rPr>
              <a:t>学认字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45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46"/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47"/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49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50"/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51"/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53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54"/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55"/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57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58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59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61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62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63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65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66"/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67"/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69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70"/>
                                        <p:tgtEl>
                                          <p:spTgt spid="1048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71"/>
                                        <p:tgtEl>
                                          <p:spTgt spid="1048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7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73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74"/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75"/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7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77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78"/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79"/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8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1" id="81" nodeType="with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 id="82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id="83"/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0" grpId="0"/>
      <p:bldP spid="1048590" grpId="1"/>
      <p:bldP spid="1048591" grpId="0"/>
      <p:bldP spid="1048591" grpId="1"/>
      <p:bldP spid="1048592" grpId="0"/>
      <p:bldP spid="1048592" grpId="1"/>
      <p:bldP spid="1048593" grpId="0"/>
      <p:bldP spid="1048593" grpId="1"/>
      <p:bldP spid="1048594" grpId="0"/>
      <p:bldP spid="1048594" grpId="1"/>
      <p:bldP spid="1048603" grpId="0"/>
      <p:bldP spid="1048603" grpId="1"/>
      <p:bldP spid="1048606" grpId="0"/>
      <p:bldP spid="1048606" grpId="1"/>
      <p:bldP spid="1048610" grpId="0"/>
      <p:bldP spid="1048610" grpId="1"/>
      <p:bldP spid="1048613" grpId="0"/>
      <p:bldP spid="1048613" grpId="1"/>
      <p:bldP spid="1048616" grpId="0"/>
      <p:bldP spid="10486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Rectangle 2"/>
          <p:cNvSpPr>
            <a:spLocks noChangeArrowheads="1"/>
          </p:cNvSpPr>
          <p:nvPr/>
        </p:nvSpPr>
        <p:spPr bwMode="auto">
          <a:xfrm>
            <a:off x="1738452" y="1117222"/>
            <a:ext cx="1021845" cy="1364233"/>
          </a:xfrm>
          <a:prstGeom prst="rect"/>
          <a:noFill/>
          <a:ln w="9525">
            <a:noFill/>
            <a:miter lim="800000"/>
          </a:ln>
        </p:spPr>
        <p:txBody>
          <a:bodyPr anchor="t" anchorCtr="0" bIns="34290" compatLnSpc="1" lIns="68580" numCol="1" rIns="68580" tIns="34290" vert="horz" wrap="square"/>
          <a:p>
            <a:r>
              <a:rPr altLang="en-US" b="1" dirty="0" sz="7200" lang="zh-CN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吓</a:t>
            </a:r>
            <a:endParaRPr altLang="zh-CN" b="1" dirty="0" sz="7200" lang="zh-CN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48624" name="矩形 8"/>
          <p:cNvSpPr/>
          <p:nvPr/>
        </p:nvSpPr>
        <p:spPr>
          <a:xfrm>
            <a:off x="819346" y="2859782"/>
            <a:ext cx="7603849" cy="1054135"/>
          </a:xfrm>
          <a:prstGeom prst="rect"/>
          <a:noFill/>
        </p:spPr>
        <p:txBody>
          <a:bodyPr bIns="34290" lIns="68580" rIns="68580" tIns="34290" wrap="square">
            <a:spAutoFit/>
          </a:bodyPr>
          <a:p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altLang="zh-CN" b="1" sz="3200" lang="en-US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）一个兵士用凶恶的</a:t>
            </a:r>
            <a:r>
              <a:rPr altLang="en-US" b="1" dirty="0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眼光盯着</a:t>
            </a:r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我，</a:t>
            </a:r>
            <a:endParaRPr altLang="zh-CN" b="1" sz="3200" 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</a:t>
            </a:r>
            <a:r>
              <a:rPr altLang="en-US" b="1" sz="3200" lang="zh-CN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吓（    ）</a:t>
            </a:r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altLang="en-US" b="1" dirty="0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吼道</a:t>
            </a:r>
            <a:r>
              <a:rPr altLang="zh-CN" b="1" dirty="0" sz="3200" lang="en-US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altLang="en-US" b="1" dirty="0" sz="3200" lang="zh-CN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12"/>
          <p:cNvGrpSpPr/>
          <p:nvPr/>
        </p:nvGrpSpPr>
        <p:grpSpPr>
          <a:xfrm>
            <a:off x="3796508" y="335257"/>
            <a:ext cx="410581" cy="377666"/>
            <a:chOff x="631825" y="5181600"/>
            <a:chExt cx="1554163" cy="1552575"/>
          </a:xfrm>
        </p:grpSpPr>
        <p:sp>
          <p:nvSpPr>
            <p:cNvPr id="1048625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/>
            <a:solidFill>
              <a:srgbClr val="FFCE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6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7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8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29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0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/>
            <a:solidFill>
              <a:srgbClr val="FF1D1D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2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/>
            <a:solidFill>
              <a:srgbClr val="BE1E2D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3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/>
            <a:solidFill>
              <a:srgbClr val="BE1E2D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4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/>
            <a:solidFill>
              <a:srgbClr val="BE1E2D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/>
            <a:solidFill>
              <a:srgbClr val="F9EEEC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/>
            <a:noFill/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/>
            <a:solidFill>
              <a:srgbClr val="F3DEDA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/>
            <a:noFill/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3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/>
            <a:solidFill>
              <a:srgbClr val="F3DEDA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/>
            <a:noFill/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/>
            <a:solidFill>
              <a:srgbClr val="F3DEDA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/>
            <a:noFill/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/>
            <a:solidFill>
              <a:srgbClr val="F3DEDA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/>
            <a:noFill/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/>
            <a:solidFill>
              <a:srgbClr val="F3DEDA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/>
            <a:noFill/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/>
            <a:solidFill>
              <a:srgbClr val="F3DEDA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/>
            <a:noFill/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4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/>
            <a:solidFill>
              <a:srgbClr val="F3DEDA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/>
            <a:noFill/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/>
            <a:solidFill>
              <a:srgbClr val="14B6E7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/>
            <a:solidFill>
              <a:srgbClr val="FFFFFF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/>
            <a:solidFill>
              <a:srgbClr val="2B5372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/>
            <a:solidFill>
              <a:srgbClr val="14B6E7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4865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</p:spPr>
          <p:txBody>
            <a:bodyPr anchor="t" anchorCtr="0" bIns="45720" compatLnSpc="1" lIns="91440" numCol="1" rIns="91440" tIns="45720" vert="horz" wrap="square"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8657" name="TextBox 11"/>
          <p:cNvSpPr txBox="1">
            <a:spLocks noChangeArrowheads="1"/>
          </p:cNvSpPr>
          <p:nvPr/>
        </p:nvSpPr>
        <p:spPr bwMode="auto">
          <a:xfrm>
            <a:off x="4206613" y="240959"/>
            <a:ext cx="1564685" cy="559770"/>
          </a:xfrm>
          <a:prstGeom prst="rect"/>
          <a:noFill/>
          <a:ln>
            <a:noFill/>
          </a:ln>
        </p:spPr>
        <p:txBody>
          <a:bodyPr bIns="25718" lIns="51435" rIns="51435" tIns="25718" wrap="squar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indent="-285750" marL="7429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-228600" marL="11430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-228600" marL="16002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-228600" marL="20574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altLang="en-US" b="1" dirty="0" sz="33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altLang="en-US" b="1" dirty="0" sz="2500" lang="zh-CN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58" name="矩形 7"/>
          <p:cNvSpPr/>
          <p:nvPr/>
        </p:nvSpPr>
        <p:spPr>
          <a:xfrm>
            <a:off x="2977284" y="1002023"/>
            <a:ext cx="917912" cy="499110"/>
          </a:xfrm>
          <a:prstGeom prst="rect"/>
        </p:spPr>
        <p:txBody>
          <a:bodyPr bIns="34290" lIns="68580" rIns="68580" tIns="34290" wrap="square">
            <a:spAutoFit/>
          </a:bodyPr>
          <a:p>
            <a:pPr algn="ctr"/>
            <a:r>
              <a:rPr altLang="zh-CN" b="1" dirty="0" sz="2800" lang="en-US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hè</a:t>
            </a:r>
            <a:endParaRPr altLang="zh-CN" b="1" dirty="0" sz="2800" lang="en-US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48659" name="矩形 22"/>
          <p:cNvSpPr/>
          <p:nvPr/>
        </p:nvSpPr>
        <p:spPr>
          <a:xfrm>
            <a:off x="768766" y="4089365"/>
            <a:ext cx="7907690" cy="561692"/>
          </a:xfrm>
          <a:prstGeom prst="rect"/>
          <a:noFill/>
        </p:spPr>
        <p:txBody>
          <a:bodyPr bIns="34290" lIns="68580" rIns="68580" tIns="34290" wrap="square">
            <a:spAutoFit/>
          </a:bodyPr>
          <a:p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altLang="zh-CN" b="1" sz="3200" lang="en-US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）你</a:t>
            </a:r>
            <a:r>
              <a:rPr altLang="en-US" b="1" dirty="0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这个奇怪的发</a:t>
            </a:r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r>
              <a:rPr altLang="en-US" b="1" sz="3200" lang="zh-CN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吓（    ）</a:t>
            </a:r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altLang="en-US" b="1" dirty="0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我一跳。</a:t>
            </a:r>
            <a:endParaRPr altLang="en-US" b="1" dirty="0" sz="3200" lang="zh-CN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60" name="矩形 31"/>
          <p:cNvSpPr/>
          <p:nvPr/>
        </p:nvSpPr>
        <p:spPr>
          <a:xfrm>
            <a:off x="2977284" y="2000632"/>
            <a:ext cx="926615" cy="499110"/>
          </a:xfrm>
          <a:prstGeom prst="rect"/>
        </p:spPr>
        <p:txBody>
          <a:bodyPr bIns="34290" lIns="68580" rIns="68580" tIns="34290" wrap="square">
            <a:spAutoFit/>
          </a:bodyPr>
          <a:p>
            <a:pPr algn="ctr"/>
            <a:r>
              <a:rPr altLang="zh-CN" b="1" dirty="0" sz="2800" lang="en-US" err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xià</a:t>
            </a:r>
            <a:endParaRPr altLang="zh-CN" b="1" dirty="0" sz="2800" lang="en-US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48661" name="左大括号 1"/>
          <p:cNvSpPr/>
          <p:nvPr/>
        </p:nvSpPr>
        <p:spPr>
          <a:xfrm>
            <a:off x="2760297" y="1251578"/>
            <a:ext cx="216987" cy="1089418"/>
          </a:xfrm>
          <a:prstGeom prst="leftBrac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rtlCol="0"/>
          <a:p>
            <a:pPr algn="ctr"/>
            <a:endParaRPr altLang="en-US" lang="zh-CN"/>
          </a:p>
        </p:txBody>
      </p:sp>
      <p:sp>
        <p:nvSpPr>
          <p:cNvPr id="1048662" name="矩形 4"/>
          <p:cNvSpPr/>
          <p:nvPr/>
        </p:nvSpPr>
        <p:spPr>
          <a:xfrm>
            <a:off x="4067447" y="963333"/>
            <a:ext cx="1008609" cy="584775"/>
          </a:xfrm>
          <a:prstGeom prst="rect"/>
        </p:spPr>
        <p:txBody>
          <a:bodyPr wrap="none">
            <a:spAutoFit/>
          </a:bodyPr>
          <a:p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恐吓</a:t>
            </a:r>
            <a:endParaRPr altLang="en-US" sz="3200" lang="zh-CN"/>
          </a:p>
        </p:txBody>
      </p:sp>
      <p:sp>
        <p:nvSpPr>
          <p:cNvPr id="1048663" name="矩形 50"/>
          <p:cNvSpPr/>
          <p:nvPr/>
        </p:nvSpPr>
        <p:spPr>
          <a:xfrm>
            <a:off x="4109978" y="1923678"/>
            <a:ext cx="1008609" cy="584775"/>
          </a:xfrm>
          <a:prstGeom prst="rect"/>
        </p:spPr>
        <p:txBody>
          <a:bodyPr wrap="none">
            <a:spAutoFit/>
          </a:bodyPr>
          <a:p>
            <a:r>
              <a:rPr altLang="en-US" b="1" sz="3200" lang="zh-CN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吓人</a:t>
            </a:r>
            <a:endParaRPr altLang="en-US" sz="3200" lang="zh-CN"/>
          </a:p>
        </p:txBody>
      </p:sp>
      <p:sp>
        <p:nvSpPr>
          <p:cNvPr id="1048664" name="矩形 5"/>
          <p:cNvSpPr/>
          <p:nvPr/>
        </p:nvSpPr>
        <p:spPr>
          <a:xfrm>
            <a:off x="5507606" y="959190"/>
            <a:ext cx="1008609" cy="584775"/>
          </a:xfrm>
          <a:prstGeom prst="rect"/>
        </p:spPr>
        <p:txBody>
          <a:bodyPr wrap="none">
            <a:spAutoFit/>
          </a:bodyPr>
          <a:p>
            <a:pPr lvl="0"/>
            <a:r>
              <a:rPr altLang="en-US" b="1" sz="3200" 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威吓</a:t>
            </a:r>
            <a:endParaRPr altLang="en-US" sz="3200" lang="zh-CN">
              <a:solidFill>
                <a:prstClr val="black"/>
              </a:solidFill>
            </a:endParaRPr>
          </a:p>
        </p:txBody>
      </p:sp>
      <p:sp>
        <p:nvSpPr>
          <p:cNvPr id="1048665" name="矩形 6"/>
          <p:cNvSpPr/>
          <p:nvPr/>
        </p:nvSpPr>
        <p:spPr>
          <a:xfrm>
            <a:off x="5507607" y="1923678"/>
            <a:ext cx="1008609" cy="584775"/>
          </a:xfrm>
          <a:prstGeom prst="rect"/>
        </p:spPr>
        <p:txBody>
          <a:bodyPr wrap="none">
            <a:spAutoFit/>
          </a:bodyPr>
          <a:p>
            <a:r>
              <a:rPr altLang="en-US" b="1" sz="3200" lang="zh-CN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惊吓</a:t>
            </a:r>
            <a:endParaRPr altLang="en-US" lang="zh-CN"/>
          </a:p>
        </p:txBody>
      </p:sp>
      <p:sp>
        <p:nvSpPr>
          <p:cNvPr id="1048666" name="矩形 51"/>
          <p:cNvSpPr/>
          <p:nvPr/>
        </p:nvSpPr>
        <p:spPr>
          <a:xfrm>
            <a:off x="1965670" y="3382586"/>
            <a:ext cx="917912" cy="499110"/>
          </a:xfrm>
          <a:prstGeom prst="rect"/>
        </p:spPr>
        <p:txBody>
          <a:bodyPr bIns="34290" lIns="68580" rIns="68580" tIns="34290" wrap="square">
            <a:spAutoFit/>
          </a:bodyPr>
          <a:p>
            <a:pPr algn="ctr"/>
            <a:r>
              <a:rPr altLang="zh-CN" b="1" dirty="0" sz="2800" lang="en-US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hè</a:t>
            </a:r>
            <a:endParaRPr altLang="zh-CN" b="1" dirty="0" sz="2800" lang="en-US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48667" name="矩形 52"/>
          <p:cNvSpPr/>
          <p:nvPr/>
        </p:nvSpPr>
        <p:spPr>
          <a:xfrm>
            <a:off x="5713658" y="4099390"/>
            <a:ext cx="926615" cy="499110"/>
          </a:xfrm>
          <a:prstGeom prst="rect"/>
        </p:spPr>
        <p:txBody>
          <a:bodyPr bIns="34290" lIns="68580" rIns="68580" tIns="34290" wrap="square">
            <a:spAutoFit/>
          </a:bodyPr>
          <a:p>
            <a:pPr algn="ctr"/>
            <a:r>
              <a:rPr altLang="zh-CN" b="1" dirty="0" sz="2800" lang="en-US" err="1" smtClean="0"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xià</a:t>
            </a:r>
            <a:endParaRPr altLang="zh-CN" b="1" dirty="0" sz="2800" lang="en-US" smtClean="0"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7"/>
                                        <p:tgtEl>
                                          <p:spTgt spid="104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12"/>
                                        <p:tgtEl>
                                          <p:spTgt spid="1048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3" nodeType="with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15"/>
                                        <p:tgtEl>
                                          <p:spTgt spid="104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0"/>
                                        <p:tgtEl>
                                          <p:spTgt spid="104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1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3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6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28"/>
                                        <p:tgtEl>
                                          <p:spTgt spid="104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9" nodeType="with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dur="500" id="31"/>
                                        <p:tgtEl>
                                          <p:spTgt spid="1048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2">
                      <p:stCondLst>
                        <p:cond delay="indefinite"/>
                      </p:stCondLst>
                      <p:childTnLst>
                        <p:par>
                          <p:cTn fill="hold" id="3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4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dur="500" id="36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7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dur="500" id="39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">
                      <p:stCondLst>
                        <p:cond delay="indefinite"/>
                      </p:stCondLst>
                      <p:childTnLst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2" nodeType="click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44"/>
                                        <p:tgtEl>
                                          <p:spTgt spid="1048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45" nodeType="with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dur="500" id="47"/>
                                        <p:tgtEl>
                                          <p:spTgt spid="1048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4" grpId="0" bldLvl="0"/>
      <p:bldP spid="1048658" grpId="0"/>
      <p:bldP spid="1048659" grpId="0" bldLvl="0"/>
      <p:bldP spid="1048660" grpId="0"/>
      <p:bldP spid="1048661" grpId="0" animBg="1"/>
      <p:bldP spid="1048662" grpId="0"/>
      <p:bldP spid="1048663" grpId="0"/>
      <p:bldP spid="1048664" grpId="0"/>
      <p:bldP spid="1048665" grpId="0"/>
      <p:bldP spid="1048666" grpId="0"/>
      <p:bldP spid="10486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8" name="矩形 14"/>
          <p:cNvSpPr/>
          <p:nvPr/>
        </p:nvSpPr>
        <p:spPr>
          <a:xfrm>
            <a:off x="710776" y="1528761"/>
            <a:ext cx="7749656" cy="1384995"/>
          </a:xfrm>
          <a:prstGeom prst="rect"/>
          <a:ln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p>
            <a:r>
              <a:rPr altLang="en-US" sz="28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矜持</a:t>
            </a:r>
            <a:r>
              <a:rPr altLang="en-US" dirty="0" sz="2800" lang="zh-CN">
                <a:latin typeface="黑体" panose="02010609060101010101" pitchFamily="49" charset="-122"/>
                <a:ea typeface="黑体" panose="02010609060101010101" pitchFamily="49" charset="-122"/>
              </a:rPr>
              <a:t>不苟</a:t>
            </a:r>
            <a:r>
              <a:rPr altLang="en-US" dirty="0" sz="28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altLang="en-US" b="1" sz="2800" lang="zh-CN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altLang="en-US" b="1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苟，不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草率。</a:t>
            </a:r>
            <a:r>
              <a:rPr altLang="en-US" b="1" dirty="0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端庄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严谨，毫不马虎</a:t>
            </a:r>
            <a:r>
              <a:rPr altLang="zh-CN" b="1" dirty="0" sz="2800" lang="en-US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态度认真</a:t>
            </a:r>
            <a:r>
              <a:rPr altLang="zh-CN" b="1" dirty="0" sz="2800" lang="en-US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一丝不苟</a:t>
            </a:r>
            <a:r>
              <a:rPr altLang="en-US" b="1" dirty="0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altLang="en-US" b="1" dirty="0" sz="2800" lang="zh-CN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altLang="en-US" b="1" dirty="0" sz="2800" lang="zh-CN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指约束自己，恪守清贫，不随便放弃操守。</a:t>
            </a:r>
            <a:endParaRPr altLang="en-US" dirty="0" sz="2800" lang="zh-CN">
              <a:solidFill>
                <a:srgbClr val="0000FF"/>
              </a:solidFill>
            </a:endParaRPr>
          </a:p>
        </p:txBody>
      </p:sp>
      <p:sp>
        <p:nvSpPr>
          <p:cNvPr id="1048669" name="矩形 1"/>
          <p:cNvSpPr/>
          <p:nvPr/>
        </p:nvSpPr>
        <p:spPr>
          <a:xfrm>
            <a:off x="665422" y="3435846"/>
            <a:ext cx="7840364" cy="1284006"/>
          </a:xfrm>
          <a:prstGeom prst="rect"/>
          <a:noFill/>
        </p:spPr>
        <p:txBody>
          <a:bodyPr wrap="square">
            <a:spAutoFit/>
          </a:bodyPr>
          <a:p>
            <a:pPr indent="723900">
              <a:lnSpc>
                <a:spcPct val="150000"/>
              </a:lnSpc>
            </a:pPr>
            <a:r>
              <a:rPr altLang="en-US" b="1" dirty="0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矜持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不苟，舍己为公，是每个共产党员具备的美德。</a:t>
            </a:r>
          </a:p>
        </p:txBody>
      </p:sp>
      <p:sp>
        <p:nvSpPr>
          <p:cNvPr id="1048670" name="文本框 15"/>
          <p:cNvSpPr txBox="1"/>
          <p:nvPr/>
        </p:nvSpPr>
        <p:spPr>
          <a:xfrm>
            <a:off x="731637" y="411510"/>
            <a:ext cx="2252663" cy="646112"/>
          </a:xfrm>
          <a:prstGeom prst="rect"/>
          <a:noFill/>
        </p:spPr>
        <p:txBody>
          <a:bodyPr>
            <a:spAutoFit/>
          </a:bodyPr>
          <a:p>
            <a:r>
              <a:rPr altLang="en-US" b="1" dirty="0" sz="3600" kumimoji="1" lang="zh-CN">
                <a:latin typeface="+mn-ea"/>
                <a:ea typeface="宋体" charset="-122"/>
              </a:rPr>
              <a:t>词语解释</a:t>
            </a:r>
          </a:p>
        </p:txBody>
      </p:sp>
      <p:pic>
        <p:nvPicPr>
          <p:cNvPr id="2097163" name="图片 5"/>
          <p:cNvPicPr>
            <a:picLocks noChangeAspect="1"/>
          </p:cNvPicPr>
          <p:nvPr/>
        </p:nvPicPr>
        <p:blipFill>
          <a:blip xmlns:r="http://schemas.openxmlformats.org/officeDocument/2006/relationships"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950" y="521047"/>
            <a:ext cx="433387" cy="536575"/>
          </a:xfrm>
          <a:prstGeom prst="rect"/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1" name="矩形 4"/>
          <p:cNvSpPr/>
          <p:nvPr/>
        </p:nvSpPr>
        <p:spPr>
          <a:xfrm>
            <a:off x="370136" y="3274987"/>
            <a:ext cx="7840419" cy="1384995"/>
          </a:xfrm>
          <a:prstGeom prst="rect"/>
        </p:spPr>
        <p:txBody>
          <a:bodyPr wrap="square">
            <a:spAutoFit/>
          </a:bodyPr>
          <a:p>
            <a:pPr indent="723900">
              <a:lnSpc>
                <a:spcPct val="150000"/>
              </a:lnSpc>
            </a:pPr>
            <a:r>
              <a:rPr altLang="en-US" b="1" dirty="0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王二小面对敌人的威吓，毫不畏惧，把敌人带进八路军的埋伏圈。</a:t>
            </a:r>
            <a:endParaRPr altLang="en-US" b="1" dirty="0" sz="2800" 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8672" name="TextBox 1"/>
          <p:cNvSpPr txBox="1"/>
          <p:nvPr/>
        </p:nvSpPr>
        <p:spPr>
          <a:xfrm>
            <a:off x="370136" y="695961"/>
            <a:ext cx="5349800" cy="2332946"/>
          </a:xfrm>
          <a:prstGeom prst="rect"/>
          <a:noFill/>
          <a:ln>
            <a:solidFill>
              <a:schemeClr val="tx1"/>
            </a:solidFill>
            <a:prstDash val="sysDot"/>
          </a:ln>
        </p:spPr>
        <p:txBody>
          <a:bodyPr rtlCol="0" wrap="square">
            <a:spAutoFit/>
          </a:bodyPr>
          <a:p>
            <a:pPr>
              <a:lnSpc>
                <a:spcPct val="130000"/>
              </a:lnSpc>
            </a:pPr>
            <a:r>
              <a:rPr altLang="en-US" b="1" sz="28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威吓</a:t>
            </a:r>
            <a:r>
              <a:rPr altLang="en-US" b="1" dirty="0" sz="2800" lang="zh-CN" smtClean="0"/>
              <a:t>：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指用武力或威风使对方恐惧或产生</a:t>
            </a:r>
            <a:r>
              <a:rPr altLang="en-US" b="1" dirty="0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自卑感</a:t>
            </a:r>
            <a:r>
              <a:rPr altLang="en-US" b="1" dirty="0" sz="2800" lang="zh-CN">
                <a:latin typeface="楷体" panose="02010609060101010101" pitchFamily="49" charset="-122"/>
                <a:ea typeface="楷体" panose="02010609060101010101" pitchFamily="49" charset="-122"/>
              </a:rPr>
              <a:t>的方法或</a:t>
            </a:r>
            <a:r>
              <a:rPr altLang="en-US" b="1" dirty="0" sz="2800" lang="zh-CN" smtClean="0">
                <a:latin typeface="楷体" panose="02010609060101010101" pitchFamily="49" charset="-122"/>
                <a:ea typeface="楷体" panose="02010609060101010101" pitchFamily="49" charset="-122"/>
              </a:rPr>
              <a:t>手段。</a:t>
            </a:r>
            <a:r>
              <a:rPr altLang="en-US" b="1" dirty="0" sz="2800" lang="zh-CN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文中指</a:t>
            </a:r>
            <a:r>
              <a:rPr altLang="en-US" b="1" sz="2800" lang="zh-CN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一个兵士拿</a:t>
            </a:r>
            <a:r>
              <a:rPr altLang="en-US" b="1" dirty="0" sz="2800" lang="zh-CN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出用手榴弹吓唬方志敏。</a:t>
            </a:r>
            <a:endParaRPr altLang="en-US" b="1" dirty="0" sz="2800" lang="zh-CN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97164" name="图片 3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770736" y="886585"/>
            <a:ext cx="3149600" cy="2003425"/>
          </a:xfrm>
          <a:prstGeom prst="rect"/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图片 4"/>
          <p:cNvPicPr>
            <a:picLocks noChangeAspect="1"/>
          </p:cNvPicPr>
          <p:nvPr/>
        </p:nvPicPr>
        <p:blipFill>
          <a:blip xmlns:r="http://schemas.openxmlformats.org/officeDocument/2006/relationships" r:embed="rId1"/>
          <a:srcRect/>
          <a:stretch>
            <a:fillRect/>
          </a:stretch>
        </p:blipFill>
        <p:spPr bwMode="auto">
          <a:xfrm>
            <a:off x="478774" y="346281"/>
            <a:ext cx="2268538" cy="692150"/>
          </a:xfrm>
          <a:prstGeom prst="rect"/>
          <a:noFill/>
          <a:ln>
            <a:noFill/>
          </a:ln>
        </p:spPr>
      </p:pic>
      <p:pic>
        <p:nvPicPr>
          <p:cNvPr id="2097166" name="图片 6"/>
          <p:cNvPicPr>
            <a:picLocks noChangeAspect="1"/>
          </p:cNvPicPr>
          <p:nvPr/>
        </p:nvPicPr>
        <p:blipFill>
          <a:blip xmlns:r="http://schemas.openxmlformats.org/officeDocument/2006/relationships" r:embed="rId2"/>
          <a:srcRect/>
          <a:stretch>
            <a:fillRect/>
          </a:stretch>
        </p:blipFill>
        <p:spPr bwMode="auto">
          <a:xfrm>
            <a:off x="162755" y="346281"/>
            <a:ext cx="449262" cy="558800"/>
          </a:xfrm>
          <a:prstGeom prst="rect"/>
          <a:noFill/>
          <a:ln>
            <a:noFill/>
          </a:ln>
        </p:spPr>
      </p:pic>
      <p:sp>
        <p:nvSpPr>
          <p:cNvPr id="1048673" name="文本框 14"/>
          <p:cNvSpPr txBox="1"/>
          <p:nvPr/>
        </p:nvSpPr>
        <p:spPr>
          <a:xfrm>
            <a:off x="657527" y="314057"/>
            <a:ext cx="2147372" cy="623248"/>
          </a:xfrm>
          <a:prstGeom prst="rect"/>
          <a:noFill/>
        </p:spPr>
        <p:txBody>
          <a:bodyPr bIns="34290" lIns="68580" rIns="68580" rtlCol="0" tIns="34290" wrap="square">
            <a:spAutoFit/>
          </a:bodyPr>
          <a:p>
            <a:r>
              <a:rPr altLang="en-US" b="1" dirty="0" sz="3600" lang="zh-CN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</a:p>
        </p:txBody>
      </p:sp>
      <p:sp>
        <p:nvSpPr>
          <p:cNvPr id="1048674" name="文本框 6"/>
          <p:cNvSpPr txBox="1"/>
          <p:nvPr/>
        </p:nvSpPr>
        <p:spPr>
          <a:xfrm>
            <a:off x="1115616" y="1995686"/>
            <a:ext cx="6979235" cy="1349600"/>
          </a:xfrm>
          <a:prstGeom prst="rect"/>
          <a:noFill/>
        </p:spPr>
        <p:txBody>
          <a:bodyPr anchor="t" bIns="34290" lIns="68580" rIns="68580" rtlCol="0" tIns="34290" wrap="square">
            <a:spAutoFit/>
          </a:bodyPr>
          <a:p>
            <a:pPr>
              <a:lnSpc>
                <a:spcPct val="130000"/>
              </a:lnSpc>
            </a:pPr>
            <a:r>
              <a:rPr altLang="en-US" b="1" sz="32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    再读课文，思考：课</a:t>
            </a:r>
            <a:r>
              <a:rPr altLang="en-US" b="1" dirty="0" sz="32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文可以分成几个部</a:t>
            </a:r>
            <a:r>
              <a:rPr altLang="en-US" b="1" sz="3200" lang="zh-CN" smtClean="0">
                <a:latin typeface="黑体" panose="02010609060101010101" pitchFamily="49" charset="-122"/>
                <a:ea typeface="黑体" panose="02010609060101010101" pitchFamily="49" charset="-122"/>
              </a:rPr>
              <a:t>分？每部分写了什么内容？</a:t>
            </a:r>
            <a:endParaRPr altLang="en-US" b="1" dirty="0" sz="3200" lang="zh-CN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97167" name="七彩五下课文朗读12清贫（全文）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7308304" y="2735686"/>
            <a:ext cx="609600" cy="609600"/>
          </a:xfrm>
          <a:prstGeom prst="rect"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p14="http://schemas.microsoft.com/office/powerpoint/2010/main" p14:dur="10"/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evt="onClick" delay="0">
                    <p:tgtEl>
                      <p:spTgt spid="2097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dur="281112" fill="hold" id="6"/>
                                        <p:tgtEl>
                                          <p:spTgt spid="20971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97167"/>
                  </p:tgtEl>
                </p:cond>
              </p:nextCondLst>
            </p:seq>
            <p:audio>
              <p:cMediaNode vol="80000">
                <p:cTn display="0" fill="hold" id="7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9716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algn="tr" blurRad="444500" dir="8100000" dist="254000" rotWithShape="0">
            <a:prstClr val="black">
              <a:alpha val="50000"/>
            </a:prstClr>
          </a:outerShdw>
        </a:effectLst>
      </a:spPr>
      <a:bodyPr anchor="ctr" rtlCol="0"/>
      <a:lstStyle>
        <a:defPPr algn="ctr"/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</a:theme>
</file>

<file path=ppt/theme/theme2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主题​​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Microsoft Office PowerPoint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3588.pptx</dc:title>
  <dc:creator>PEQM00</dc:creator>
  <dcterms:created xsi:type="dcterms:W3CDTF">2017-03-15T18:28:00Z</dcterms:created>
  <dcterms:modified xsi:type="dcterms:W3CDTF">2023-04-25T02:59:43Z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2052-10.8.2.6948</vt:lpwstr>
  </property>
  <property fmtid="{D5CDD505-2E9C-101B-9397-08002B2CF9AE}" pid="3" name="ICV">
    <vt:lpwstr>b497544aec224037bf304767dda38fca_23</vt:lpwstr>
  </property>
</Properties>
</file>